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5" r:id="rId2"/>
    <p:sldId id="257" r:id="rId3"/>
    <p:sldId id="258" r:id="rId4"/>
    <p:sldId id="264" r:id="rId5"/>
    <p:sldId id="272" r:id="rId6"/>
    <p:sldId id="273" r:id="rId7"/>
    <p:sldId id="274" r:id="rId8"/>
    <p:sldId id="276" r:id="rId9"/>
    <p:sldId id="277" r:id="rId10"/>
    <p:sldId id="263" r:id="rId11"/>
    <p:sldId id="260" r:id="rId12"/>
    <p:sldId id="262" r:id="rId13"/>
    <p:sldId id="266" r:id="rId14"/>
    <p:sldId id="267" r:id="rId15"/>
    <p:sldId id="271" r:id="rId16"/>
    <p:sldId id="268" r:id="rId17"/>
    <p:sldId id="269" r:id="rId18"/>
    <p:sldId id="270" r:id="rId19"/>
    <p:sldId id="261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29C4-2B6A-4B7D-96BA-B265E22AAC7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C152D1-DCAB-406E-ACAB-231EC6CFD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29C4-2B6A-4B7D-96BA-B265E22AAC7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52D1-DCAB-406E-ACAB-231EC6CFD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7C152D1-DCAB-406E-ACAB-231EC6CFD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29C4-2B6A-4B7D-96BA-B265E22AAC7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29C4-2B6A-4B7D-96BA-B265E22AAC7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7C152D1-DCAB-406E-ACAB-231EC6CFD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29C4-2B6A-4B7D-96BA-B265E22AAC7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C152D1-DCAB-406E-ACAB-231EC6CFD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7E329C4-2B6A-4B7D-96BA-B265E22AAC7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52D1-DCAB-406E-ACAB-231EC6CFD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29C4-2B6A-4B7D-96BA-B265E22AAC7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7C152D1-DCAB-406E-ACAB-231EC6CFD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29C4-2B6A-4B7D-96BA-B265E22AAC7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7C152D1-DCAB-406E-ACAB-231EC6CFD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29C4-2B6A-4B7D-96BA-B265E22AAC7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C152D1-DCAB-406E-ACAB-231EC6CFD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C152D1-DCAB-406E-ACAB-231EC6CFD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29C4-2B6A-4B7D-96BA-B265E22AAC7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7C152D1-DCAB-406E-ACAB-231EC6CFD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7E329C4-2B6A-4B7D-96BA-B265E22AAC7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7E329C4-2B6A-4B7D-96BA-B265E22AAC7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C152D1-DCAB-406E-ACAB-231EC6CFD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00811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О.В.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Неценко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к.и.н.,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доцент кафедры общей и социальной педагогики ВГПУ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381000"/>
            <a:ext cx="8424936" cy="31200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Особенности организации воспитательной деятельности в учреждениях среднего профессионального образования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400" b="1" dirty="0" smtClean="0"/>
              <a:t>Причины неэффективности воспитательных воздействий</a:t>
            </a:r>
            <a:endParaRPr lang="ru-RU" sz="4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680520"/>
          </a:xfrm>
        </p:spPr>
        <p:txBody>
          <a:bodyPr>
            <a:normAutofit fontScale="25000" lnSpcReduction="20000"/>
          </a:bodyPr>
          <a:lstStyle/>
          <a:p>
            <a:r>
              <a:rPr lang="ru-RU" sz="10400" dirty="0" smtClean="0"/>
              <a:t>Недооценка отношений и роли субъектов в процессе воспитания</a:t>
            </a:r>
          </a:p>
          <a:p>
            <a:r>
              <a:rPr lang="ru-RU" sz="10400" dirty="0" smtClean="0"/>
              <a:t>Отсутствие «воспитательных систем»</a:t>
            </a:r>
          </a:p>
          <a:p>
            <a:r>
              <a:rPr lang="ru-RU" sz="10400" dirty="0" smtClean="0"/>
              <a:t>Недооценка закономерностей воспитательного процесса</a:t>
            </a:r>
          </a:p>
          <a:p>
            <a:r>
              <a:rPr lang="ru-RU" sz="10400" dirty="0" smtClean="0"/>
              <a:t>Ожидание указаний «сверху»</a:t>
            </a:r>
          </a:p>
          <a:p>
            <a:r>
              <a:rPr lang="ru-RU" sz="10400" dirty="0" smtClean="0"/>
              <a:t>Формализм в организации</a:t>
            </a:r>
          </a:p>
          <a:p>
            <a:r>
              <a:rPr lang="ru-RU" sz="10400" dirty="0" smtClean="0"/>
              <a:t>Противоречия между целями воспитания и реальными факторами среды</a:t>
            </a:r>
          </a:p>
          <a:p>
            <a:r>
              <a:rPr lang="ru-RU" sz="10400" dirty="0" smtClean="0"/>
              <a:t>Неумение проектировать оптимальную образовательную  среду. Недопонимание роли среды</a:t>
            </a:r>
          </a:p>
          <a:p>
            <a:endParaRPr lang="ru-RU" sz="12000" dirty="0" smtClean="0"/>
          </a:p>
          <a:p>
            <a:endParaRPr lang="ru-RU" sz="12000" dirty="0" smtClean="0"/>
          </a:p>
          <a:p>
            <a:pPr>
              <a:buNone/>
            </a:pPr>
            <a:r>
              <a:rPr lang="ru-RU" sz="12000" dirty="0" smtClean="0"/>
              <a:t> </a:t>
            </a:r>
          </a:p>
          <a:p>
            <a:endParaRPr lang="ru-RU" sz="3200" dirty="0" smtClean="0"/>
          </a:p>
          <a:p>
            <a:endParaRPr lang="ru-RU" sz="32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100" b="1" dirty="0" smtClean="0"/>
              <a:t>О закономерностях</a:t>
            </a:r>
            <a:endParaRPr lang="ru-RU" sz="41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1371600"/>
            <a:ext cx="4160840" cy="468172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Воспитание эффективно, когда оно системно</a:t>
            </a:r>
          </a:p>
          <a:p>
            <a:r>
              <a:rPr lang="ru-RU" sz="2800" b="1" dirty="0" smtClean="0"/>
              <a:t>Обучая мы воспитываем, воспитывая, обучаем</a:t>
            </a:r>
          </a:p>
          <a:p>
            <a:r>
              <a:rPr lang="ru-RU" sz="2800" b="1" dirty="0" smtClean="0"/>
              <a:t>Воспитание возможно только в процессе деятельности</a:t>
            </a:r>
            <a:endParaRPr lang="ru-RU" sz="2800" dirty="0"/>
          </a:p>
        </p:txBody>
      </p:sp>
      <p:pic>
        <p:nvPicPr>
          <p:cNvPr id="2050" name="Picture 2" descr="C:\Users\Olga\Desktop\2015 - 2016\Социально - педагогическая деятельность\Экзамен 15-16\5629e13866d1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44824"/>
            <a:ext cx="4608512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908720"/>
          </a:xfrm>
        </p:spPr>
        <p:txBody>
          <a:bodyPr>
            <a:normAutofit/>
          </a:bodyPr>
          <a:lstStyle/>
          <a:p>
            <a:r>
              <a:rPr lang="ru-RU" b="1" dirty="0" smtClean="0"/>
              <a:t>Некоторые особенности поколения </a:t>
            </a:r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400" b="1" dirty="0" smtClean="0">
                <a:solidFill>
                  <a:schemeClr val="accent2"/>
                </a:solidFill>
              </a:rPr>
              <a:t>Понимают, что получить доступ к данным важнее, чем их запомнить; информации слишком много, чтобы внимательно изучить ее всю, важно уметь найти нужное сейчас и суметь это использовать</a:t>
            </a:r>
          </a:p>
          <a:p>
            <a:pPr algn="just">
              <a:defRPr/>
            </a:pPr>
            <a:r>
              <a:rPr lang="ru-RU" sz="2400" b="1" dirty="0" smtClean="0">
                <a:solidFill>
                  <a:schemeClr val="accent2"/>
                </a:solidFill>
              </a:rPr>
              <a:t>Способны к многозначности</a:t>
            </a:r>
          </a:p>
          <a:p>
            <a:pPr algn="just">
              <a:defRPr/>
            </a:pPr>
            <a:r>
              <a:rPr lang="ru-RU" sz="2400" b="1" dirty="0" smtClean="0">
                <a:solidFill>
                  <a:schemeClr val="accent2"/>
                </a:solidFill>
              </a:rPr>
              <a:t>Не знают, что можно жить без «сети»</a:t>
            </a:r>
          </a:p>
          <a:p>
            <a:pPr algn="just">
              <a:defRPr/>
            </a:pPr>
            <a:r>
              <a:rPr lang="ru-RU" sz="2400" b="1" dirty="0" smtClean="0">
                <a:solidFill>
                  <a:schemeClr val="accent2"/>
                </a:solidFill>
              </a:rPr>
              <a:t>Отсутствие авторитетов</a:t>
            </a:r>
          </a:p>
          <a:p>
            <a:pPr algn="just">
              <a:defRPr/>
            </a:pPr>
            <a:r>
              <a:rPr lang="ru-RU" sz="2400" b="1" dirty="0" smtClean="0">
                <a:solidFill>
                  <a:schemeClr val="accent2"/>
                </a:solidFill>
              </a:rPr>
              <a:t>Склонны к самоорганизации</a:t>
            </a:r>
          </a:p>
          <a:p>
            <a:pPr algn="just">
              <a:defRPr/>
            </a:pPr>
            <a:r>
              <a:rPr lang="ru-RU" sz="2400" b="1" dirty="0" err="1" smtClean="0">
                <a:solidFill>
                  <a:schemeClr val="accent2"/>
                </a:solidFill>
              </a:rPr>
              <a:t>Визуалисты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 algn="just">
              <a:defRPr/>
            </a:pPr>
            <a:r>
              <a:rPr lang="ru-RU" sz="2400" b="1" dirty="0" smtClean="0">
                <a:solidFill>
                  <a:schemeClr val="accent2"/>
                </a:solidFill>
              </a:rPr>
              <a:t>Увеличение количества «правополушарных»</a:t>
            </a:r>
          </a:p>
          <a:p>
            <a:pPr algn="just">
              <a:defRPr/>
            </a:pPr>
            <a:r>
              <a:rPr lang="ru-RU" sz="2400" b="1" dirty="0" smtClean="0">
                <a:solidFill>
                  <a:schemeClr val="accent2"/>
                </a:solidFill>
              </a:rPr>
              <a:t>Личностные мотивы деятельности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algn="just">
              <a:defRPr/>
            </a:pPr>
            <a:endParaRPr lang="ru-RU" sz="2400" b="1" dirty="0" smtClean="0">
              <a:solidFill>
                <a:schemeClr val="accent2"/>
              </a:solidFill>
            </a:endParaRPr>
          </a:p>
          <a:p>
            <a:pPr algn="just">
              <a:defRPr/>
            </a:pPr>
            <a:endParaRPr lang="ru-RU" sz="2400" b="1" dirty="0" smtClean="0">
              <a:solidFill>
                <a:schemeClr val="accent2"/>
              </a:solidFill>
            </a:endParaRPr>
          </a:p>
          <a:p>
            <a:pPr algn="just">
              <a:defRPr/>
            </a:pPr>
            <a:endParaRPr lang="ru-RU" sz="2400" b="1" dirty="0" smtClean="0">
              <a:solidFill>
                <a:schemeClr val="accent2"/>
              </a:solidFill>
            </a:endParaRPr>
          </a:p>
          <a:p>
            <a:pPr algn="just">
              <a:defRPr/>
            </a:pPr>
            <a:endParaRPr lang="ru-RU" sz="2400" b="1" dirty="0" smtClean="0">
              <a:solidFill>
                <a:schemeClr val="accent2"/>
              </a:solidFill>
            </a:endParaRPr>
          </a:p>
          <a:p>
            <a:pPr algn="just">
              <a:defRPr/>
            </a:pPr>
            <a:endParaRPr lang="ru-RU" sz="2400" b="1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936104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Образовательная среда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90728" cy="5040560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</a:pPr>
            <a:r>
              <a:rPr lang="ru-RU" sz="2400" dirty="0" smtClean="0"/>
              <a:t>Под </a:t>
            </a:r>
            <a:r>
              <a:rPr lang="ru-RU" sz="2400" b="1" i="1" dirty="0" smtClean="0"/>
              <a:t>образовательной средой </a:t>
            </a:r>
            <a:r>
              <a:rPr lang="ru-RU" sz="2400" dirty="0" smtClean="0"/>
              <a:t>(или средой образования) </a:t>
            </a:r>
            <a:r>
              <a:rPr lang="ru-RU" sz="2400" i="1" dirty="0" smtClean="0"/>
              <a:t>мы будем понимать систему влияний и условий формирования личности по заданному образцу, а также возможностей для ее развития, содержащихся в социальном и пространственно-предметном окружении.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2400" i="1" dirty="0" smtClean="0"/>
          </a:p>
          <a:p>
            <a:pPr marL="0" indent="360000" algn="just">
              <a:spcBef>
                <a:spcPts val="0"/>
              </a:spcBef>
            </a:pPr>
            <a:r>
              <a:rPr lang="ru-RU" sz="2400" i="1" dirty="0" smtClean="0"/>
              <a:t>Типы </a:t>
            </a:r>
            <a:r>
              <a:rPr lang="ru-RU" sz="2400" b="1" i="1" dirty="0" smtClean="0"/>
              <a:t>образовательной среды </a:t>
            </a:r>
            <a:r>
              <a:rPr lang="ru-RU" sz="2400" i="1" dirty="0" smtClean="0"/>
              <a:t>по В. А. </a:t>
            </a:r>
            <a:r>
              <a:rPr lang="ru-RU" sz="2400" i="1" dirty="0" err="1" smtClean="0"/>
              <a:t>Ясвину</a:t>
            </a:r>
            <a:r>
              <a:rPr lang="ru-RU" sz="2400" i="1" dirty="0" smtClean="0"/>
              <a:t>:</a:t>
            </a:r>
          </a:p>
          <a:p>
            <a:pPr marL="360000" indent="360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i="1" dirty="0" smtClean="0"/>
              <a:t>догматическая,</a:t>
            </a:r>
          </a:p>
          <a:p>
            <a:pPr marL="360000" indent="360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i="1" dirty="0" smtClean="0"/>
              <a:t>творческая,</a:t>
            </a:r>
          </a:p>
          <a:p>
            <a:pPr marL="360000" indent="360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i="1" dirty="0" smtClean="0"/>
              <a:t>карьерная, </a:t>
            </a:r>
          </a:p>
          <a:p>
            <a:pPr marL="360000" indent="360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i="1" dirty="0" smtClean="0"/>
              <a:t>попустительская или безмятежная.</a:t>
            </a:r>
            <a:endParaRPr lang="ru-RU" sz="2400" dirty="0" smtClean="0"/>
          </a:p>
          <a:p>
            <a:pPr marL="0" lvl="0" indent="360000" algn="just">
              <a:spcBef>
                <a:spcPts val="0"/>
              </a:spcBef>
            </a:pPr>
            <a:endParaRPr lang="ru-RU" sz="4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Мнение администрации о среде</a:t>
            </a:r>
            <a:endParaRPr lang="ru-RU" b="1" dirty="0"/>
          </a:p>
        </p:txBody>
      </p:sp>
      <p:pic>
        <p:nvPicPr>
          <p:cNvPr id="4" name="Содержимое 3" descr="C:\Users\сергей\Desktop\administratsia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28092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Учителя о среде</a:t>
            </a:r>
            <a:endParaRPr lang="ru-RU" b="1" dirty="0"/>
          </a:p>
        </p:txBody>
      </p:sp>
      <p:pic>
        <p:nvPicPr>
          <p:cNvPr id="4" name="Содержимое 3" descr="C:\Users\сергей\Desktop\uchitelya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9928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Родители о среде</a:t>
            </a:r>
            <a:endParaRPr lang="ru-RU" b="1" dirty="0"/>
          </a:p>
        </p:txBody>
      </p:sp>
      <p:pic>
        <p:nvPicPr>
          <p:cNvPr id="4" name="Содержимое 3" descr="C:\Users\сергей\Desktop\roditeli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809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Учащиеся о среде</a:t>
            </a:r>
            <a:endParaRPr lang="ru-RU" b="1" dirty="0"/>
          </a:p>
        </p:txBody>
      </p:sp>
      <p:pic>
        <p:nvPicPr>
          <p:cNvPr id="4" name="Содержимое 3" descr="C:\Users\сергей\Desktop\ucheniki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809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9675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Общая картина образовательной среды</a:t>
            </a:r>
            <a:endParaRPr lang="ru-RU" sz="3200" b="1" dirty="0"/>
          </a:p>
        </p:txBody>
      </p:sp>
      <p:pic>
        <p:nvPicPr>
          <p:cNvPr id="4" name="Содержимое 3" descr="C:\Users\сергей\Desktop\умней!\obschiy_svod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496944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Направления повышения воспитательного потенциала среды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503920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определений целей и задач воспитания, исходя из имеющихся проблем;</a:t>
            </a:r>
          </a:p>
          <a:p>
            <a:r>
              <a:rPr lang="ru-RU" dirty="0" smtClean="0"/>
              <a:t>повышение социальной активности педагога и </a:t>
            </a:r>
            <a:r>
              <a:rPr lang="ru-RU" dirty="0" smtClean="0"/>
              <a:t>студента в образовательной среде</a:t>
            </a:r>
            <a:r>
              <a:rPr lang="ru-RU" dirty="0" smtClean="0"/>
              <a:t>, формирование актива и общественного мнения;</a:t>
            </a:r>
          </a:p>
          <a:p>
            <a:pPr lvl="0"/>
            <a:r>
              <a:rPr lang="ru-RU" dirty="0" smtClean="0"/>
              <a:t>создание реальных (не на бумаге) воспитательных систем;</a:t>
            </a:r>
          </a:p>
          <a:p>
            <a:pPr lvl="0"/>
            <a:r>
              <a:rPr lang="ru-RU" dirty="0" smtClean="0"/>
              <a:t>формирование коллективов (детского и педагогического) и пространства их взаимодействия;</a:t>
            </a:r>
          </a:p>
          <a:p>
            <a:pPr lvl="0"/>
            <a:r>
              <a:rPr lang="ru-RU" dirty="0" smtClean="0"/>
              <a:t>повышение эмоциональности среды и укрепление принципов гуманных отношений в </a:t>
            </a:r>
            <a:r>
              <a:rPr lang="ru-RU" dirty="0" smtClean="0"/>
              <a:t>образовательной среде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Направления выступления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10445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b="1" i="1" dirty="0" smtClean="0">
                <a:latin typeface="+mj-lt"/>
              </a:rPr>
              <a:t>Понятие «воспитание».</a:t>
            </a:r>
          </a:p>
          <a:p>
            <a:pPr marL="514350" indent="-514350">
              <a:buAutoNum type="arabicPeriod"/>
            </a:pPr>
            <a:r>
              <a:rPr lang="ru-RU" b="1" i="1" dirty="0" smtClean="0">
                <a:latin typeface="+mj-lt"/>
              </a:rPr>
              <a:t>Факторы, определяющие особенности воспитательной деятельности в учреждениях среднего профессионального образования.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b="1" i="1" dirty="0" smtClean="0"/>
              <a:t>К вопросу эффективности воспитательных воздействий.</a:t>
            </a:r>
            <a:endParaRPr lang="ru-RU" b="1" i="1" dirty="0" smtClean="0">
              <a:latin typeface="+mj-lt"/>
            </a:endParaRPr>
          </a:p>
          <a:p>
            <a:pPr marL="514350" indent="-514350">
              <a:buFont typeface="Wingdings 2"/>
              <a:buAutoNum type="arabicPeriod"/>
            </a:pPr>
            <a:r>
              <a:rPr lang="ru-RU" b="1" i="1" dirty="0" smtClean="0"/>
              <a:t>Образовательная среда и воспитательная  система.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b="1" i="1" dirty="0" smtClean="0">
                <a:latin typeface="+mj-lt"/>
              </a:rPr>
              <a:t>Особенности воспитания поколения </a:t>
            </a:r>
            <a:r>
              <a:rPr lang="en-US" b="1" i="1" dirty="0" smtClean="0">
                <a:latin typeface="+mj-lt"/>
              </a:rPr>
              <a:t>Y.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b="1" i="1" dirty="0" smtClean="0">
                <a:latin typeface="+mj-lt"/>
              </a:rPr>
              <a:t>Пути совершенствования воспитательного процесса.</a:t>
            </a:r>
            <a:endParaRPr lang="ru-RU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Спасибо за внимание !</a:t>
            </a:r>
            <a:endParaRPr lang="ru-RU" sz="4000" b="1" dirty="0"/>
          </a:p>
        </p:txBody>
      </p:sp>
      <p:pic>
        <p:nvPicPr>
          <p:cNvPr id="4098" name="Picture 2" descr="C:\Users\Olga\Desktop\2015 - 2016\Социально - педагогическая деятельность\Экзамен 15-16\1146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338" y="1527175"/>
            <a:ext cx="681681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Воспитание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Отношение к кому –либо или чему-либо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Поведение как внешнее выражение нашего отношения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Мировоззрение как совокупность взглядов и отношений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61622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Джон ДЬЮИ</a:t>
            </a:r>
            <a:br>
              <a:rPr lang="ru-RU" sz="4000" b="1" dirty="0" smtClean="0"/>
            </a:br>
            <a:r>
              <a:rPr lang="ru-RU" sz="4000" b="1" dirty="0" smtClean="0"/>
              <a:t>из статьи </a:t>
            </a:r>
            <a:br>
              <a:rPr lang="ru-RU" sz="4000" b="1" dirty="0" smtClean="0"/>
            </a:br>
            <a:r>
              <a:rPr lang="ru-RU" sz="4000" b="1" dirty="0" smtClean="0"/>
              <a:t>«Мое педагогическое кредо»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988840"/>
            <a:ext cx="4270248" cy="4248472"/>
          </a:xfrm>
        </p:spPr>
        <p:txBody>
          <a:bodyPr>
            <a:normAutofit fontScale="92500"/>
          </a:bodyPr>
          <a:lstStyle/>
          <a:p>
            <a:r>
              <a:rPr lang="ru-RU" b="1" i="1" dirty="0" smtClean="0"/>
              <a:t>Современные системы образования пренебрегают формированием </a:t>
            </a:r>
            <a:r>
              <a:rPr lang="ru-RU" sz="3000" b="1" i="1" dirty="0" smtClean="0"/>
              <a:t>отношений </a:t>
            </a:r>
            <a:r>
              <a:rPr lang="ru-RU" b="1" i="1" dirty="0" smtClean="0"/>
              <a:t>между людьми, тем самым делают невозможным получение подлинного нравственного образования.</a:t>
            </a:r>
            <a:endParaRPr lang="ru-RU" dirty="0" smtClean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060848"/>
            <a:ext cx="237626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9762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Факторы, определяющие особенности воспитательной деятельности в учреждениях среднего профессионального образования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2492896"/>
            <a:ext cx="8503920" cy="36061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воспитание в </a:t>
            </a:r>
            <a:r>
              <a:rPr lang="ru-RU" dirty="0" smtClean="0"/>
              <a:t>учреждении СПО имеет</a:t>
            </a:r>
            <a:r>
              <a:rPr lang="ru-RU" dirty="0" smtClean="0"/>
              <a:t>, прежде всего, профессиональную </a:t>
            </a:r>
            <a:r>
              <a:rPr lang="ru-RU" dirty="0" smtClean="0"/>
              <a:t>направленность;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основным субъектом воспитания являются студенты – </a:t>
            </a:r>
            <a:r>
              <a:rPr lang="ru-RU" dirty="0" smtClean="0"/>
              <a:t>люди ищущие, молодые, зачастую самостоятельные</a:t>
            </a:r>
            <a:r>
              <a:rPr lang="ru-RU" dirty="0" smtClean="0"/>
              <a:t>, со сложившейся системой взглядов и ценностей,  в большинстве определившиеся с профессиональным выбором, способные более глубоко </a:t>
            </a:r>
            <a:r>
              <a:rPr lang="ru-RU" dirty="0" smtClean="0"/>
              <a:t>и критично анализировать </a:t>
            </a:r>
            <a:r>
              <a:rPr lang="ru-RU" dirty="0" smtClean="0"/>
              <a:t>окружающую среду и ее плюсы и </a:t>
            </a:r>
            <a:r>
              <a:rPr lang="ru-RU" dirty="0" smtClean="0"/>
              <a:t>минусы.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r>
              <a:rPr lang="ru-RU" b="1" dirty="0" smtClean="0"/>
              <a:t>Нормативные основы воспитания в учреждениях  СПО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Закон РФ «Об образовании»;</a:t>
            </a:r>
          </a:p>
          <a:p>
            <a:r>
              <a:rPr lang="ru-RU" dirty="0" smtClean="0"/>
              <a:t>Семейный кодекс;</a:t>
            </a:r>
          </a:p>
          <a:p>
            <a:r>
              <a:rPr lang="ru-RU" dirty="0" smtClean="0"/>
              <a:t>Федеральный закон « Об основных гарантиях прав ребенка в РФ» № </a:t>
            </a:r>
            <a:r>
              <a:rPr lang="ru-RU" dirty="0" smtClean="0"/>
              <a:t>124;</a:t>
            </a:r>
          </a:p>
          <a:p>
            <a:r>
              <a:rPr lang="ru-RU" dirty="0" smtClean="0"/>
              <a:t> </a:t>
            </a:r>
            <a:r>
              <a:rPr lang="ru-RU" dirty="0" smtClean="0"/>
              <a:t>Федеральный закон № 120 – ФЗ от24.06. 1999 года «Об основах системы профилактики безнадзорности и правонарушений  несовершеннолетних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Стратегия развития воспитания в РФ на период до 2025 года (Распоряжение правительства РФ от 29 мая 2015 г.);</a:t>
            </a:r>
          </a:p>
          <a:p>
            <a:r>
              <a:rPr lang="ru-RU" dirty="0" smtClean="0"/>
              <a:t> Законодательные акты регионального уровня.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Направления воспитательной деятельности, </a:t>
            </a:r>
            <a:br>
              <a:rPr lang="ru-RU" sz="3200" b="1" dirty="0" smtClean="0"/>
            </a:br>
            <a:r>
              <a:rPr lang="ru-RU" sz="3200" b="1" dirty="0" smtClean="0"/>
              <a:t>требующие особого внимания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752528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Формирование высокого уровня духовно-нравственного развития</a:t>
            </a:r>
          </a:p>
          <a:p>
            <a:r>
              <a:rPr lang="ru-RU" sz="3400" dirty="0" smtClean="0"/>
              <a:t>Поддержка семейного воспитания, профилактика семейного неблагополучия</a:t>
            </a:r>
            <a:endParaRPr lang="ru-RU" sz="3400" dirty="0" smtClean="0"/>
          </a:p>
          <a:p>
            <a:r>
              <a:rPr lang="ru-RU" sz="3400" dirty="0" smtClean="0"/>
              <a:t>Профилактика асоциального поведения, создание условий для развития и самореализации подрастающего поколения</a:t>
            </a:r>
            <a:endParaRPr lang="ru-RU" sz="3400" dirty="0" smtClean="0"/>
          </a:p>
          <a:p>
            <a:r>
              <a:rPr lang="ru-RU" sz="3400" dirty="0" smtClean="0"/>
              <a:t>Организация  оптимальной развивающей </a:t>
            </a:r>
            <a:r>
              <a:rPr lang="ru-RU" sz="3400" dirty="0" err="1" smtClean="0"/>
              <a:t>здоровьесберегающей</a:t>
            </a:r>
            <a:r>
              <a:rPr lang="ru-RU" sz="3400" dirty="0" smtClean="0"/>
              <a:t> среды </a:t>
            </a:r>
          </a:p>
          <a:p>
            <a:r>
              <a:rPr lang="ru-RU" sz="3400" dirty="0" smtClean="0"/>
              <a:t>Развитие стойкого интереса к избранной профессии, профориентация</a:t>
            </a:r>
          </a:p>
          <a:p>
            <a:r>
              <a:rPr lang="ru-RU" sz="3400" dirty="0" smtClean="0"/>
              <a:t>Охрана и защита прав </a:t>
            </a:r>
            <a:r>
              <a:rPr lang="ru-RU" sz="3400" dirty="0" smtClean="0"/>
              <a:t>несовершеннолетних, в том числе уязвимых категорий детей</a:t>
            </a:r>
            <a:endParaRPr lang="ru-RU" sz="3400" dirty="0" smtClean="0"/>
          </a:p>
          <a:p>
            <a:r>
              <a:rPr lang="ru-RU" sz="3400" dirty="0" smtClean="0"/>
              <a:t>Формирование российской гражданской </a:t>
            </a:r>
            <a:r>
              <a:rPr lang="ru-RU" sz="3400" dirty="0" smtClean="0"/>
              <a:t>идентичности.</a:t>
            </a:r>
            <a:endParaRPr lang="ru-RU" sz="3400" dirty="0" smtClean="0"/>
          </a:p>
          <a:p>
            <a:pPr>
              <a:buNone/>
            </a:pP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Формы профилактической работы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256032" algn="just"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600" b="1" dirty="0" smtClean="0"/>
              <a:t>Организация социальной среды</a:t>
            </a:r>
          </a:p>
          <a:p>
            <a:pPr marL="0" indent="256032" algn="just"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600" b="1" dirty="0" smtClean="0"/>
              <a:t>Информирование</a:t>
            </a:r>
          </a:p>
          <a:p>
            <a:pPr marL="0" indent="256032" algn="just"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600" b="1" dirty="0" smtClean="0"/>
              <a:t>Активное социальное обучение </a:t>
            </a:r>
            <a:r>
              <a:rPr lang="ru-RU" sz="2600" dirty="0" smtClean="0"/>
              <a:t>социально-важным навыкам.</a:t>
            </a:r>
          </a:p>
          <a:p>
            <a:pPr marL="0" indent="256032" algn="just"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600" b="1" dirty="0" smtClean="0"/>
              <a:t>Организация деятельности, альтернативной противоправному поведению.</a:t>
            </a:r>
          </a:p>
          <a:p>
            <a:pPr marL="0" indent="256032" algn="just"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600" b="1" dirty="0" smtClean="0"/>
              <a:t>Активизация личностных ресурсов </a:t>
            </a:r>
            <a:r>
              <a:rPr lang="ru-RU" sz="2600" dirty="0" smtClean="0"/>
              <a:t>и организация здорового образа жизни</a:t>
            </a:r>
            <a:r>
              <a:rPr lang="ru-RU" sz="2600" i="1" dirty="0" smtClean="0"/>
              <a:t>.</a:t>
            </a:r>
          </a:p>
          <a:p>
            <a:pPr marL="0" indent="256032" algn="just"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600" b="1" dirty="0" smtClean="0">
                <a:solidFill>
                  <a:srgbClr val="00B0F0"/>
                </a:solidFill>
              </a:rPr>
              <a:t>Минимизация негативных последствий противоправного поведения.</a:t>
            </a:r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Совет профилактики</a:t>
            </a: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Трибуна</a:t>
            </a:r>
            <a:r>
              <a:rPr lang="ru-RU" dirty="0" smtClean="0"/>
              <a:t> для выражения позиции социального педагога по актуальным вопросам обучения и воспитания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Инструмент</a:t>
            </a:r>
            <a:r>
              <a:rPr lang="ru-RU" dirty="0" smtClean="0"/>
              <a:t> для формирования гуманистического мировоззрения педагогов и всех лиц, причастных к педагогической деятельности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Средство</a:t>
            </a:r>
            <a:r>
              <a:rPr lang="ru-RU" dirty="0" smtClean="0"/>
              <a:t> повышения социальной активности субъектов педагогического процесса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236</TotalTime>
  <Words>643</Words>
  <Application>Microsoft Office PowerPoint</Application>
  <PresentationFormat>Экран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Особенности организации воспитательной деятельности в учреждениях среднего профессионального образования</vt:lpstr>
      <vt:lpstr>Направления выступления</vt:lpstr>
      <vt:lpstr>Воспитание</vt:lpstr>
      <vt:lpstr>Джон ДЬЮИ из статьи  «Мое педагогическое кредо»</vt:lpstr>
      <vt:lpstr>Факторы, определяющие особенности воспитательной деятельности в учреждениях среднего профессионального образования</vt:lpstr>
      <vt:lpstr>Нормативные основы воспитания в учреждениях  СПО</vt:lpstr>
      <vt:lpstr>Направления воспитательной деятельности,  требующие особого внимания</vt:lpstr>
      <vt:lpstr>Формы профилактической работы</vt:lpstr>
      <vt:lpstr>Совет профилактики</vt:lpstr>
      <vt:lpstr> Причины неэффективности воспитательных воздействий</vt:lpstr>
      <vt:lpstr>О закономерностях</vt:lpstr>
      <vt:lpstr>Некоторые особенности поколения Y</vt:lpstr>
      <vt:lpstr>Образовательная среда</vt:lpstr>
      <vt:lpstr>Мнение администрации о среде</vt:lpstr>
      <vt:lpstr>Учителя о среде</vt:lpstr>
      <vt:lpstr>Родители о среде</vt:lpstr>
      <vt:lpstr>Учащиеся о среде</vt:lpstr>
      <vt:lpstr>Общая картина образовательной среды</vt:lpstr>
      <vt:lpstr>Направления повышения воспитательного потенциала среды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Социально-педагогическая деятельность: возможности инфраструктуры</dc:title>
  <dc:creator>Olga</dc:creator>
  <cp:lastModifiedBy>Olga</cp:lastModifiedBy>
  <cp:revision>32</cp:revision>
  <dcterms:created xsi:type="dcterms:W3CDTF">2016-01-19T18:49:47Z</dcterms:created>
  <dcterms:modified xsi:type="dcterms:W3CDTF">2017-01-31T05:27:37Z</dcterms:modified>
</cp:coreProperties>
</file>