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48"/>
  </p:notesMasterIdLst>
  <p:sldIdLst>
    <p:sldId id="256" r:id="rId5"/>
    <p:sldId id="268" r:id="rId6"/>
    <p:sldId id="262" r:id="rId7"/>
    <p:sldId id="283" r:id="rId8"/>
    <p:sldId id="275" r:id="rId9"/>
    <p:sldId id="276" r:id="rId10"/>
    <p:sldId id="277" r:id="rId11"/>
    <p:sldId id="278" r:id="rId12"/>
    <p:sldId id="279" r:id="rId13"/>
    <p:sldId id="273" r:id="rId14"/>
    <p:sldId id="274" r:id="rId15"/>
    <p:sldId id="272" r:id="rId16"/>
    <p:sldId id="271" r:id="rId17"/>
    <p:sldId id="280" r:id="rId18"/>
    <p:sldId id="263" r:id="rId19"/>
    <p:sldId id="288" r:id="rId20"/>
    <p:sldId id="289" r:id="rId21"/>
    <p:sldId id="290" r:id="rId22"/>
    <p:sldId id="291" r:id="rId23"/>
    <p:sldId id="286" r:id="rId24"/>
    <p:sldId id="269" r:id="rId25"/>
    <p:sldId id="285" r:id="rId26"/>
    <p:sldId id="284" r:id="rId27"/>
    <p:sldId id="261" r:id="rId28"/>
    <p:sldId id="287" r:id="rId29"/>
    <p:sldId id="292" r:id="rId30"/>
    <p:sldId id="293" r:id="rId31"/>
    <p:sldId id="294" r:id="rId32"/>
    <p:sldId id="295" r:id="rId33"/>
    <p:sldId id="296" r:id="rId34"/>
    <p:sldId id="298" r:id="rId35"/>
    <p:sldId id="304" r:id="rId36"/>
    <p:sldId id="303" r:id="rId37"/>
    <p:sldId id="297" r:id="rId38"/>
    <p:sldId id="302" r:id="rId39"/>
    <p:sldId id="301" r:id="rId40"/>
    <p:sldId id="270" r:id="rId41"/>
    <p:sldId id="258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F1784"/>
    <a:srgbClr val="180FC3"/>
    <a:srgbClr val="055557"/>
    <a:srgbClr val="812A9C"/>
    <a:srgbClr val="4252CA"/>
    <a:srgbClr val="098D51"/>
    <a:srgbClr val="281EEE"/>
    <a:srgbClr val="2A6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1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0D690-485F-4A11-97A5-FB3E9BEEE8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F71EB-7D2E-4564-9553-DC4E38D71AA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/>
            <a:t>Brittle (</a:t>
          </a:r>
          <a:r>
            <a:rPr lang="ru-RU" sz="2000" dirty="0"/>
            <a:t>хрупкий)</a:t>
          </a:r>
        </a:p>
      </dgm:t>
    </dgm:pt>
    <dgm:pt modelId="{3CFB1B62-21C2-4476-A2AA-40B4A3B6E2CF}" cxnId="{CCE59E35-116A-4843-9968-B0694B4682BF}" type="parTrans">
      <dgm:prSet/>
      <dgm:spPr/>
      <dgm:t>
        <a:bodyPr/>
        <a:lstStyle/>
        <a:p>
          <a:endParaRPr lang="ru-RU"/>
        </a:p>
      </dgm:t>
    </dgm:pt>
    <dgm:pt modelId="{953B1821-031A-4DC0-99FB-495B0FDCCF0A}" cxnId="{CCE59E35-116A-4843-9968-B0694B4682BF}" type="sibTrans">
      <dgm:prSet/>
      <dgm:spPr/>
      <dgm:t>
        <a:bodyPr/>
        <a:lstStyle/>
        <a:p>
          <a:endParaRPr lang="ru-RU"/>
        </a:p>
      </dgm:t>
    </dgm:pt>
    <dgm:pt modelId="{FD256773-9B95-485D-8EA5-1A642F466611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/>
            <a:t>Anxious (</a:t>
          </a:r>
          <a:r>
            <a:rPr lang="ru-RU" sz="2000" dirty="0"/>
            <a:t>тревожный)</a:t>
          </a:r>
        </a:p>
      </dgm:t>
    </dgm:pt>
    <dgm:pt modelId="{622CF3B6-598C-4125-A1A6-8108A93C7835}" cxnId="{0B813F0B-7E63-4148-AA4F-D8DCACDF2E25}" type="parTrans">
      <dgm:prSet/>
      <dgm:spPr/>
      <dgm:t>
        <a:bodyPr/>
        <a:lstStyle/>
        <a:p>
          <a:endParaRPr lang="ru-RU"/>
        </a:p>
      </dgm:t>
    </dgm:pt>
    <dgm:pt modelId="{B37446D6-D4E1-49FD-A048-5A2A1BBBB750}" cxnId="{0B813F0B-7E63-4148-AA4F-D8DCACDF2E25}" type="sibTrans">
      <dgm:prSet/>
      <dgm:spPr/>
      <dgm:t>
        <a:bodyPr/>
        <a:lstStyle/>
        <a:p>
          <a:endParaRPr lang="ru-RU"/>
        </a:p>
      </dgm:t>
    </dgm:pt>
    <dgm:pt modelId="{F827AAA5-7BA7-4EA0-A8D8-34C6F5EBF113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/>
            <a:t>Incomprehensible</a:t>
          </a:r>
          <a:r>
            <a:rPr lang="en-US" sz="2000" b="0" i="0" dirty="0"/>
            <a:t> (</a:t>
          </a:r>
          <a:r>
            <a:rPr lang="ru-RU" sz="2000" b="0" i="0" dirty="0"/>
            <a:t>непостижимый)</a:t>
          </a:r>
          <a:endParaRPr lang="ru-RU" sz="2000" dirty="0"/>
        </a:p>
      </dgm:t>
    </dgm:pt>
    <dgm:pt modelId="{8531D297-E7B2-40BE-9815-63E9BB9D4F5E}" cxnId="{D38A536E-3569-415D-AFD7-F4549FE7AB35}" type="parTrans">
      <dgm:prSet/>
      <dgm:spPr/>
      <dgm:t>
        <a:bodyPr/>
        <a:lstStyle/>
        <a:p>
          <a:endParaRPr lang="ru-RU"/>
        </a:p>
      </dgm:t>
    </dgm:pt>
    <dgm:pt modelId="{8F6A705B-A9E9-43AF-9B40-1C6B21668003}" cxnId="{D38A536E-3569-415D-AFD7-F4549FE7AB35}" type="sibTrans">
      <dgm:prSet/>
      <dgm:spPr/>
      <dgm:t>
        <a:bodyPr/>
        <a:lstStyle/>
        <a:p>
          <a:endParaRPr lang="ru-RU"/>
        </a:p>
      </dgm:t>
    </dgm:pt>
    <dgm:pt modelId="{BBA6EBEE-15E9-4943-9A5A-197DAEFF29C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/>
            <a:t>Nonlinear (</a:t>
          </a:r>
          <a:r>
            <a:rPr lang="ru-RU" sz="2000" dirty="0"/>
            <a:t>нелинейный)</a:t>
          </a:r>
        </a:p>
      </dgm:t>
    </dgm:pt>
    <dgm:pt modelId="{13364C11-07DF-4A0C-BD6F-1817EC63CAA3}" cxnId="{907D7105-18FB-4B9E-BFA1-A65DEDB0BACC}" type="parTrans">
      <dgm:prSet/>
      <dgm:spPr/>
      <dgm:t>
        <a:bodyPr/>
        <a:lstStyle/>
        <a:p>
          <a:endParaRPr lang="ru-RU"/>
        </a:p>
      </dgm:t>
    </dgm:pt>
    <dgm:pt modelId="{A20A2931-8656-4799-91F9-104275BBFEAC}" cxnId="{907D7105-18FB-4B9E-BFA1-A65DEDB0BACC}" type="sibTrans">
      <dgm:prSet/>
      <dgm:spPr/>
      <dgm:t>
        <a:bodyPr/>
        <a:lstStyle/>
        <a:p>
          <a:endParaRPr lang="ru-RU"/>
        </a:p>
      </dgm:t>
    </dgm:pt>
    <dgm:pt modelId="{D0DA1B28-4E4C-4D50-A3F2-2F6296635B2E}" type="pres">
      <dgm:prSet presAssocID="{A250D690-485F-4A11-97A5-FB3E9BEEE8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3D8C0-E31F-41A9-B347-C8767BC9CD3B}" type="pres">
      <dgm:prSet presAssocID="{A250D690-485F-4A11-97A5-FB3E9BEEE8C7}" presName="diamond" presStyleLbl="bgShp" presStyleIdx="0" presStyleCnt="1" custScaleX="137360" custLinFactNeighborX="-1986" custLinFactNeighborY="-2784"/>
      <dgm:spPr/>
    </dgm:pt>
    <dgm:pt modelId="{D76C472D-055F-4D9C-AE94-86E31D8D8EC4}" type="pres">
      <dgm:prSet presAssocID="{A250D690-485F-4A11-97A5-FB3E9BEEE8C7}" presName="quad1" presStyleLbl="node1" presStyleIdx="0" presStyleCnt="4" custScaleX="107729" custLinFactNeighborX="-87909" custLinFactNeighborY="-22276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9AFB6E5-043B-4EB9-BD21-99A38B7AF82A}" type="pres">
      <dgm:prSet presAssocID="{A250D690-485F-4A11-97A5-FB3E9BEEE8C7}" presName="quad2" presStyleLbl="node1" presStyleIdx="1" presStyleCnt="4" custScaleX="120514" custScaleY="93162" custLinFactX="-6404" custLinFactNeighborX="-100000" custLinFactNeighborY="31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E9E0-61FD-4B9A-AFE7-F022DE406193}" type="pres">
      <dgm:prSet presAssocID="{A250D690-485F-4A11-97A5-FB3E9BEEE8C7}" presName="quad3" presStyleLbl="node1" presStyleIdx="2" presStyleCnt="4" custScaleX="111098" custScaleY="88565" custLinFactX="96865" custLinFactNeighborX="100000" custLinFactNeighborY="36088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172BD20-268C-4E95-9139-6640E29DD916}" type="pres">
      <dgm:prSet presAssocID="{A250D690-485F-4A11-97A5-FB3E9BEEE8C7}" presName="quad4" presStyleLbl="node1" presStyleIdx="3" presStyleCnt="4" custScaleX="117139" custScaleY="81444" custLinFactNeighborX="-15773" custLinFactNeighborY="-1258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CE59E35-116A-4843-9968-B0694B4682BF}" srcId="{A250D690-485F-4A11-97A5-FB3E9BEEE8C7}" destId="{4E6F71EB-7D2E-4564-9553-DC4E38D71AAB}" srcOrd="0" destOrd="0" parTransId="{3CFB1B62-21C2-4476-A2AA-40B4A3B6E2CF}" sibTransId="{953B1821-031A-4DC0-99FB-495B0FDCCF0A}"/>
    <dgm:cxn modelId="{D24EE7E2-C355-4A54-A83B-8B5E70E96699}" type="presOf" srcId="{A250D690-485F-4A11-97A5-FB3E9BEEE8C7}" destId="{D0DA1B28-4E4C-4D50-A3F2-2F6296635B2E}" srcOrd="0" destOrd="0" presId="urn:microsoft.com/office/officeart/2005/8/layout/matrix3"/>
    <dgm:cxn modelId="{0B813F0B-7E63-4148-AA4F-D8DCACDF2E25}" srcId="{A250D690-485F-4A11-97A5-FB3E9BEEE8C7}" destId="{FD256773-9B95-485D-8EA5-1A642F466611}" srcOrd="1" destOrd="0" parTransId="{622CF3B6-598C-4125-A1A6-8108A93C7835}" sibTransId="{B37446D6-D4E1-49FD-A048-5A2A1BBBB750}"/>
    <dgm:cxn modelId="{D38A536E-3569-415D-AFD7-F4549FE7AB35}" srcId="{A250D690-485F-4A11-97A5-FB3E9BEEE8C7}" destId="{F827AAA5-7BA7-4EA0-A8D8-34C6F5EBF113}" srcOrd="2" destOrd="0" parTransId="{8531D297-E7B2-40BE-9815-63E9BB9D4F5E}" sibTransId="{8F6A705B-A9E9-43AF-9B40-1C6B21668003}"/>
    <dgm:cxn modelId="{057BF40E-2CC1-4034-85A7-4B7EB3B5DF7E}" type="presOf" srcId="{4E6F71EB-7D2E-4564-9553-DC4E38D71AAB}" destId="{D76C472D-055F-4D9C-AE94-86E31D8D8EC4}" srcOrd="0" destOrd="0" presId="urn:microsoft.com/office/officeart/2005/8/layout/matrix3"/>
    <dgm:cxn modelId="{2B732F17-5C41-4C6E-9112-5DFC1FC6776F}" type="presOf" srcId="{FD256773-9B95-485D-8EA5-1A642F466611}" destId="{A9AFB6E5-043B-4EB9-BD21-99A38B7AF82A}" srcOrd="0" destOrd="0" presId="urn:microsoft.com/office/officeart/2005/8/layout/matrix3"/>
    <dgm:cxn modelId="{E05F6B51-B599-4470-A227-95DA40C2C6C2}" type="presOf" srcId="{BBA6EBEE-15E9-4943-9A5A-197DAEFF29CF}" destId="{7172BD20-268C-4E95-9139-6640E29DD916}" srcOrd="0" destOrd="0" presId="urn:microsoft.com/office/officeart/2005/8/layout/matrix3"/>
    <dgm:cxn modelId="{B1A4E5E6-2DAE-4916-AD8C-814E76CDB30B}" type="presOf" srcId="{F827AAA5-7BA7-4EA0-A8D8-34C6F5EBF113}" destId="{65BCE9E0-61FD-4B9A-AFE7-F022DE406193}" srcOrd="0" destOrd="0" presId="urn:microsoft.com/office/officeart/2005/8/layout/matrix3"/>
    <dgm:cxn modelId="{907D7105-18FB-4B9E-BFA1-A65DEDB0BACC}" srcId="{A250D690-485F-4A11-97A5-FB3E9BEEE8C7}" destId="{BBA6EBEE-15E9-4943-9A5A-197DAEFF29CF}" srcOrd="3" destOrd="0" parTransId="{13364C11-07DF-4A0C-BD6F-1817EC63CAA3}" sibTransId="{A20A2931-8656-4799-91F9-104275BBFEAC}"/>
    <dgm:cxn modelId="{A581E92A-C607-4697-9EC3-0732A88C0B1A}" type="presParOf" srcId="{D0DA1B28-4E4C-4D50-A3F2-2F6296635B2E}" destId="{35A3D8C0-E31F-41A9-B347-C8767BC9CD3B}" srcOrd="0" destOrd="0" presId="urn:microsoft.com/office/officeart/2005/8/layout/matrix3"/>
    <dgm:cxn modelId="{85BFB9E4-8D5E-418C-8050-ADB649B03322}" type="presParOf" srcId="{D0DA1B28-4E4C-4D50-A3F2-2F6296635B2E}" destId="{D76C472D-055F-4D9C-AE94-86E31D8D8EC4}" srcOrd="1" destOrd="0" presId="urn:microsoft.com/office/officeart/2005/8/layout/matrix3"/>
    <dgm:cxn modelId="{A17FD22E-F08C-475A-8E3B-C0B97C592BFF}" type="presParOf" srcId="{D0DA1B28-4E4C-4D50-A3F2-2F6296635B2E}" destId="{A9AFB6E5-043B-4EB9-BD21-99A38B7AF82A}" srcOrd="2" destOrd="0" presId="urn:microsoft.com/office/officeart/2005/8/layout/matrix3"/>
    <dgm:cxn modelId="{F5A9DA24-1AD3-4263-92E1-03EBBE1F36B2}" type="presParOf" srcId="{D0DA1B28-4E4C-4D50-A3F2-2F6296635B2E}" destId="{65BCE9E0-61FD-4B9A-AFE7-F022DE406193}" srcOrd="3" destOrd="0" presId="urn:microsoft.com/office/officeart/2005/8/layout/matrix3"/>
    <dgm:cxn modelId="{C9618654-B7F8-4A82-82C6-9EBC8E98A7A0}" type="presParOf" srcId="{D0DA1B28-4E4C-4D50-A3F2-2F6296635B2E}" destId="{7172BD20-268C-4E95-9139-6640E29DD9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400005" cy="5400005"/>
        <a:chOff x="0" y="0"/>
        <a:chExt cx="5400005" cy="5400005"/>
      </a:xfrm>
    </dsp:grpSpPr>
    <dsp:sp modelId="{35A3D8C0-E31F-41A9-B347-C8767BC9CD3B}">
      <dsp:nvSpPr>
        <dsp:cNvPr id="3" name="Ромб 2"/>
        <dsp:cNvSpPr/>
      </dsp:nvSpPr>
      <dsp:spPr bwMode="white">
        <a:xfrm>
          <a:off x="473842" y="0"/>
          <a:ext cx="7417448" cy="5400005"/>
        </a:xfrm>
        <a:prstGeom prst="diamond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473842" y="0"/>
        <a:ext cx="7417448" cy="5400005"/>
      </dsp:txXfrm>
    </dsp:sp>
    <dsp:sp modelId="{D76C472D-055F-4D9C-AE94-86E31D8D8EC4}">
      <dsp:nvSpPr>
        <dsp:cNvPr id="4" name="Прямоугольник с двумя скругленными противолежащими углами 3"/>
        <dsp:cNvSpPr/>
      </dsp:nvSpPr>
      <dsp:spPr bwMode="white">
        <a:xfrm>
          <a:off x="170056" y="43867"/>
          <a:ext cx="2268775" cy="2106002"/>
        </a:xfrm>
        <a:prstGeom prst="round2DiagRect">
          <a:avLst/>
        </a:prstGeom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Brittle (</a:t>
          </a:r>
          <a:r>
            <a:rPr lang="ru-RU" sz="2000" dirty="0"/>
            <a:t>хрупкий)</a:t>
          </a:r>
        </a:p>
      </dsp:txBody>
      <dsp:txXfrm>
        <a:off x="170056" y="43867"/>
        <a:ext cx="2268775" cy="2106002"/>
      </dsp:txXfrm>
    </dsp:sp>
    <dsp:sp modelId="{A9AFB6E5-043B-4EB9-BD21-99A38B7AF82A}">
      <dsp:nvSpPr>
        <dsp:cNvPr id="5" name="Скругленный прямоугольник 4"/>
        <dsp:cNvSpPr/>
      </dsp:nvSpPr>
      <dsp:spPr bwMode="white">
        <a:xfrm>
          <a:off x="1913927" y="1253513"/>
          <a:ext cx="2538027" cy="1961994"/>
        </a:xfrm>
        <a:prstGeom prst="roundRect">
          <a:avLst/>
        </a:prstGeom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Anxious (</a:t>
          </a:r>
          <a:r>
            <a:rPr lang="ru-RU" sz="2000" dirty="0"/>
            <a:t>тревожный)</a:t>
          </a:r>
        </a:p>
      </dsp:txBody>
      <dsp:txXfrm>
        <a:off x="1913927" y="1253513"/>
        <a:ext cx="2538027" cy="1961994"/>
      </dsp:txXfrm>
    </dsp:sp>
    <dsp:sp modelId="{65BCE9E0-61FD-4B9A-AFE7-F022DE406193}">
      <dsp:nvSpPr>
        <dsp:cNvPr id="6" name="Прямоугольник с двумя скругленными противолежащими углами 5"/>
        <dsp:cNvSpPr/>
      </dsp:nvSpPr>
      <dsp:spPr bwMode="white">
        <a:xfrm>
          <a:off x="6131927" y="3534825"/>
          <a:ext cx="2339726" cy="1865181"/>
        </a:xfrm>
        <a:prstGeom prst="round2DiagRect">
          <a:avLst/>
        </a:prstGeom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Incomprehensible</a:t>
          </a:r>
          <a:r>
            <a:rPr lang="en-US" sz="2000" b="0" i="0" dirty="0"/>
            <a:t> (</a:t>
          </a:r>
          <a:r>
            <a:rPr lang="ru-RU" sz="2000" b="0" i="0" dirty="0"/>
            <a:t>непостижимый)</a:t>
          </a:r>
          <a:endParaRPr lang="ru-RU" sz="2000" dirty="0"/>
        </a:p>
      </dsp:txBody>
      <dsp:txXfrm>
        <a:off x="6131927" y="3534825"/>
        <a:ext cx="2339726" cy="1865181"/>
      </dsp:txXfrm>
    </dsp:sp>
    <dsp:sp modelId="{7172BD20-268C-4E95-9139-6640E29DD916}">
      <dsp:nvSpPr>
        <dsp:cNvPr id="7" name="Скругленный прямоугольник 6"/>
        <dsp:cNvSpPr/>
      </dsp:nvSpPr>
      <dsp:spPr bwMode="white">
        <a:xfrm>
          <a:off x="3858156" y="2711442"/>
          <a:ext cx="2466950" cy="1715212"/>
        </a:xfrm>
        <a:prstGeom prst="roundRect">
          <a:avLst/>
        </a:prstGeom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Nonlinear (</a:t>
          </a:r>
          <a:r>
            <a:rPr lang="ru-RU" sz="2000" dirty="0"/>
            <a:t>нелинейный)</a:t>
          </a:r>
        </a:p>
      </dsp:txBody>
      <dsp:txXfrm>
        <a:off x="3858156" y="2711442"/>
        <a:ext cx="2466950" cy="171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1FBC9-D433-4476-B580-10B8EA8F9D5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313" y="260350"/>
            <a:ext cx="245427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22966" y="274638"/>
            <a:ext cx="5763833" cy="24342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2708920"/>
            <a:ext cx="8208144" cy="2808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467544" y="908720"/>
            <a:ext cx="8208143" cy="5400005"/>
          </a:xfrm>
        </p:spPr>
        <p:txBody>
          <a:bodyPr/>
          <a:lstStyle>
            <a:lvl1pPr>
              <a:defRPr lang="ru-RU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467544" y="908720"/>
            <a:ext cx="8208143" cy="5400005"/>
          </a:xfrm>
        </p:spPr>
        <p:txBody>
          <a:bodyPr/>
          <a:lstStyle>
            <a:lvl1pPr>
              <a:defRPr lang="ru-RU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hyperlink" Target="mailto:sib-ou@mail.ru" TargetMode="External"/><Relationship Id="rId3" Type="http://schemas.openxmlformats.org/officeDocument/2006/relationships/hyperlink" Target="http://sibo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hyperlink" Target="mailto:sib-ou@mail.ru" TargetMode="External"/><Relationship Id="rId2" Type="http://schemas.openxmlformats.org/officeDocument/2006/relationships/hyperlink" Target="http://sibou.ru/" TargetMode="Externa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hyperlink" Target="mailto:sib-ou@mail.ru" TargetMode="External"/><Relationship Id="rId2" Type="http://schemas.openxmlformats.org/officeDocument/2006/relationships/hyperlink" Target="http://sibou.ru/" TargetMode="Externa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2922588" y="274638"/>
            <a:ext cx="5764212" cy="24336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8229600" cy="2808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</p:txBody>
      </p:sp>
      <p:pic>
        <p:nvPicPr>
          <p:cNvPr id="1028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60350"/>
            <a:ext cx="245427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8313" y="5516563"/>
            <a:ext cx="8207375" cy="830263"/>
          </a:xfrm>
          <a:prstGeom prst="rect">
            <a:avLst/>
          </a:prstGeom>
          <a:noFill/>
        </p:spPr>
        <p:txBody>
          <a:bodyPr>
            <a:spAutoFit/>
          </a:bodyPr>
          <a:p>
            <a:pPr lvl="0" eaLnBrk="1" hangingPunct="1">
              <a:buNone/>
            </a:pPr>
            <a:r>
              <a:rPr sz="1600" i="1" dirty="0">
                <a:latin typeface="Arial" panose="020B0604020202020204" pitchFamily="34" charset="0"/>
              </a:rPr>
              <a:t>Студеникина Людмила Алексеевна, педагог-дефектолог, психолог</a:t>
            </a:r>
            <a:endParaRPr sz="1600" i="1" dirty="0">
              <a:latin typeface="Arial" panose="020B0604020202020204" pitchFamily="34" charset="0"/>
            </a:endParaRPr>
          </a:p>
          <a:p>
            <a:pPr lvl="0" eaLnBrk="1" hangingPunct="1">
              <a:buFont typeface="Symbol" panose="05050102010706020507" pitchFamily="18" charset="2"/>
              <a:buChar char="ã"/>
            </a:pPr>
            <a:r>
              <a:rPr sz="1600" i="1" dirty="0">
                <a:latin typeface="Arial" panose="020B0604020202020204" pitchFamily="34" charset="0"/>
              </a:rPr>
              <a:t>Западно-Сибирский МОЦ, 2022</a:t>
            </a:r>
            <a:br>
              <a:rPr sz="1600" i="1" dirty="0">
                <a:latin typeface="Arial" panose="020B0604020202020204" pitchFamily="34" charset="0"/>
              </a:rPr>
            </a:br>
            <a:r>
              <a:rPr lang="en-US" altLang="x-none" sz="1600" i="1" dirty="0">
                <a:latin typeface="Arial" panose="020B0604020202020204" pitchFamily="34" charset="0"/>
                <a:hlinkClick r:id="rId3"/>
              </a:rPr>
              <a:t>http://sibou.ru/</a:t>
            </a:r>
            <a:r>
              <a:rPr sz="1600" i="1" dirty="0">
                <a:latin typeface="Arial" panose="020B0604020202020204" pitchFamily="34" charset="0"/>
              </a:rPr>
              <a:t>, </a:t>
            </a:r>
            <a:r>
              <a:rPr lang="en-US" altLang="x-none" sz="1600" i="1" dirty="0">
                <a:latin typeface="Arial" panose="020B0604020202020204" pitchFamily="34" charset="0"/>
                <a:hlinkClick r:id="rId4"/>
              </a:rPr>
              <a:t>sib-ou@mail.ru</a:t>
            </a:r>
            <a:r>
              <a:rPr sz="1600" i="1" dirty="0">
                <a:latin typeface="Arial" panose="020B0604020202020204" pitchFamily="34" charset="0"/>
              </a:rPr>
              <a:t>, 8-800-550-46-77 (звонок по России бесплатный)</a:t>
            </a:r>
            <a:endParaRPr sz="1600" i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800" b="1" kern="1200" dirty="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AutoNum type="arabicPeriod"/>
        <a:defRPr lang="ru-RU" sz="2400" b="1" kern="1200" dirty="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9788" y="6448425"/>
            <a:ext cx="587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313" y="836613"/>
            <a:ext cx="82804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468313" y="6308725"/>
            <a:ext cx="828040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buNone/>
            </a:pPr>
            <a:r>
              <a:rPr lang="en-US" altLang="ru-RU" sz="1600" i="1" dirty="0">
                <a:latin typeface="Arial" panose="020B0604020202020204" pitchFamily="34" charset="0"/>
                <a:hlinkClick r:id="rId2"/>
              </a:rPr>
              <a:t>http://sibou.ru/</a:t>
            </a:r>
            <a:r>
              <a:rPr lang="ru-RU" altLang="ru-RU" sz="1600" i="1" dirty="0">
                <a:latin typeface="Arial" panose="020B0604020202020204" pitchFamily="34" charset="0"/>
              </a:rPr>
              <a:t>, </a:t>
            </a:r>
            <a:r>
              <a:rPr lang="en-US" altLang="ru-RU" sz="1600" i="1" dirty="0">
                <a:latin typeface="Arial" panose="020B0604020202020204" pitchFamily="34" charset="0"/>
                <a:hlinkClick r:id="rId3"/>
              </a:rPr>
              <a:t>sib-ou@mail.ru</a:t>
            </a:r>
            <a:r>
              <a:rPr lang="ru-RU" altLang="ru-RU" sz="1600" i="1" dirty="0">
                <a:latin typeface="Arial" panose="020B0604020202020204" pitchFamily="34" charset="0"/>
              </a:rPr>
              <a:t>, 8-800-550-46-77 (звонок по России бесплатный)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500" b="1" kern="1200" dirty="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ru-RU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9788" y="6448425"/>
            <a:ext cx="587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68313" y="6308725"/>
            <a:ext cx="828040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buNone/>
            </a:pPr>
            <a:r>
              <a:rPr lang="en-US" altLang="ru-RU" sz="1600" i="1" dirty="0">
                <a:latin typeface="Arial" panose="020B0604020202020204" pitchFamily="34" charset="0"/>
                <a:hlinkClick r:id="rId2"/>
              </a:rPr>
              <a:t>http://sibou.ru/</a:t>
            </a:r>
            <a:r>
              <a:rPr lang="ru-RU" altLang="ru-RU" sz="1600" i="1" dirty="0">
                <a:latin typeface="Arial" panose="020B0604020202020204" pitchFamily="34" charset="0"/>
              </a:rPr>
              <a:t>, </a:t>
            </a:r>
            <a:r>
              <a:rPr lang="en-US" altLang="ru-RU" sz="1600" i="1" dirty="0">
                <a:latin typeface="Arial" panose="020B0604020202020204" pitchFamily="34" charset="0"/>
                <a:hlinkClick r:id="rId3"/>
              </a:rPr>
              <a:t>sib-ou@mail.ru</a:t>
            </a:r>
            <a:r>
              <a:rPr lang="ru-RU" altLang="ru-RU" sz="1600" i="1" dirty="0">
                <a:latin typeface="Arial" panose="020B0604020202020204" pitchFamily="34" charset="0"/>
              </a:rPr>
              <a:t>, 8-800-550-46-77 (звонок по России бесплатный)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500" b="1" kern="1200" dirty="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ru-RU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hyperlink" Target="https://is.gd/W0itdq" TargetMode="External"/><Relationship Id="rId1" Type="http://schemas.openxmlformats.org/officeDocument/2006/relationships/hyperlink" Target="https://www.youtube.com/c/&#1047;&#1072;&#1087;&#1072;&#1076;&#1085;&#1086;&#1057;&#1080;&#1073;&#1080;&#1088;&#1089;&#1082;&#1080;&#1081;&#1052;&#1054;&#1062;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://sibou.ru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2922588" y="274638"/>
            <a:ext cx="6042025" cy="24336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/>
              <a:t>Развитие </a:t>
            </a:r>
            <a:br>
              <a:rPr lang="ru-RU" altLang="ru-RU" sz="3200" dirty="0"/>
            </a:br>
            <a:r>
              <a:rPr lang="ru-RU" altLang="ru-RU" sz="3200" dirty="0"/>
              <a:t>эмоционального интеллекта</a:t>
            </a:r>
            <a:br>
              <a:rPr lang="ru-RU" altLang="ru-RU" sz="3200" dirty="0"/>
            </a:br>
            <a:r>
              <a:rPr lang="ru-RU" altLang="ru-RU" sz="3200" dirty="0"/>
              <a:t> в образовательном процессе</a:t>
            </a:r>
            <a:endParaRPr lang="ru-RU" altLang="ru-RU" sz="3200" dirty="0"/>
          </a:p>
        </p:txBody>
      </p:sp>
      <p:sp>
        <p:nvSpPr>
          <p:cNvPr id="5123" name="Текст 4"/>
          <p:cNvSpPr>
            <a:spLocks noGrp="1"/>
          </p:cNvSpPr>
          <p:nvPr>
            <p:ph type="body" sz="quarter" idx="10"/>
          </p:nvPr>
        </p:nvSpPr>
        <p:spPr>
          <a:xfrm>
            <a:off x="468313" y="2852738"/>
            <a:ext cx="8207375" cy="26638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 typeface="Calibri" panose="020F0502020204030204" pitchFamily="34" charset="0"/>
            </a:pPr>
            <a:r>
              <a:rPr lang="ru-RU" altLang="ru-RU" dirty="0"/>
              <a:t>Эмоциональный интеллект как ключевой навык будущего.</a:t>
            </a: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r>
              <a:rPr lang="ru-RU" altLang="ru-RU" dirty="0"/>
              <a:t>Роль чувств и эмоций в межличностном общении.</a:t>
            </a: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r>
              <a:rPr lang="ru-RU" altLang="ru-RU" dirty="0"/>
              <a:t>Формирование   компонентов эмоционального   интеллекта в школьном возрасте.</a:t>
            </a: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endParaRPr lang="ru-RU" altLang="ru-RU" dirty="0"/>
          </a:p>
          <a:p>
            <a:pPr eaLnBrk="1" hangingPunct="1">
              <a:buClrTx/>
              <a:buSzTx/>
              <a:buFont typeface="Calibri" panose="020F0502020204030204" pitchFamily="34" charset="0"/>
            </a:pP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ru-RU" altLang="ru-RU" dirty="0"/>
              <a:t>Концепции эмоционального интеллекта</a:t>
            </a:r>
            <a:endParaRPr sz="23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327650"/>
          </a:xfrm>
        </p:spPr>
        <p:txBody>
          <a:bodyPr vert="horz" wrap="square" lIns="91440" tIns="45720" rIns="91440" bIns="45720" numCol="1" anchor="t" anchorCtr="0" compatLnSpc="1"/>
          <a:p>
            <a:pPr marL="285750" indent="-285750" algn="just">
              <a:buClrTx/>
              <a:buSzTx/>
              <a:buFont typeface="Wingdings" panose="05000000000000000000" pitchFamily="2" charset="2"/>
              <a:buChar char="q"/>
            </a:pP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1988г. Рувен Бар-Он впервые ввел обозначение </a:t>
            </a:r>
            <a:r>
              <a:rPr 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EQ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 (emotional quotinent, коэффициент эмоциональности), по аналогии с IQ - коэффициентом интеллекта. </a:t>
            </a:r>
            <a:r>
              <a:rPr 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Не когнитивная теория эмоционального интеллекта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. Рассматривал ЭИ как часть социального интеллекта и трактует достаточно широко: все некогнитивные способности, знания и компетентность, дающие человеку возможность успешно справляться с различными жизненными ситуациями. Выделил пять сфер компетентности: познание себя, навыки межличностного общения, способность к адаптации, управление стрессовыми ситуациями, преобладающее настроение.</a:t>
            </a:r>
            <a:endParaRPr 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q"/>
            </a:pP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1990г.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Джон Мэйер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 и Питер Сэловей ввели понятие </a:t>
            </a:r>
            <a:r>
              <a:rPr lang="ru-RU" sz="1600" b="1" i="1" kern="1200" dirty="0">
                <a:latin typeface="Arial" panose="020B0604020202020204" pitchFamily="34" charset="0"/>
                <a:ea typeface="+mn-ea"/>
                <a:cs typeface="+mn-cs"/>
              </a:rPr>
              <a:t>«эмоциональный интеллект» 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в психологическую науку. Предложили свою модель, где ЭИ определялся уже с когнитивной точки зрения, как способность перерабатывать информацию, которая содержится в эмоциях, то есть определять значение эмоций, связи их друг с другом, а также использовать полученную эмоциональную информацию как основу для мышления и принятия решений.</a:t>
            </a:r>
            <a:endParaRPr 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q"/>
            </a:pPr>
            <a:endParaRPr 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q"/>
            </a:pPr>
            <a:r>
              <a:rPr lang="ru-RU" sz="1600" kern="1200" dirty="0">
                <a:latin typeface="Arial" panose="020B0604020202020204" pitchFamily="34" charset="0"/>
                <a:ea typeface="+mn-ea"/>
                <a:cs typeface="+mn-cs"/>
              </a:rPr>
              <a:t>1995г. Дэниел Гоулман. Благодаря популярности книги  "Эмоциональный интеллект", его модель приобрела большую известность не только среди психологов, но и в более широких кругах.</a:t>
            </a:r>
            <a:endParaRPr 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>
              <a:buClrTx/>
              <a:buSzTx/>
              <a:buFont typeface="Arial" panose="020B0604020202020204" pitchFamily="34" charset="0"/>
              <a:buNone/>
            </a:pPr>
            <a:endParaRPr 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400" dirty="0"/>
              <a:t>Концепции эмоционального интеллекта</a:t>
            </a:r>
            <a:endParaRPr lang="ru-RU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472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16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Теория эмоционально-интеллектуальных способностей.</a:t>
            </a:r>
            <a:endParaRPr kumimoji="0" lang="ru-RU" sz="16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 1997 г. </a:t>
            </a: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П.Сэловей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Дж. </a:t>
            </a: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Мэйер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доработали и расширили свою модель эмоционального интеллекта до четырех "ветвей":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восприятие, оценка и выражение эмоций или же идентификация эмоций;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использование эмоций для повышения эффективности мышления и деятельности;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понимание и анализ эмоций;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сознательное управление эмоциями для личностного роста и улучшения межличностных отношений.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2004 г. Д.В. Люсин предложил методику (опросник </a:t>
            </a: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ЭмИн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 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Двухкомпонентная теория эмоционального интеллекта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отражает идею единства аффек­тивных и интеллектуальных процессов.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Способности к пониманию эмоций (своих и чужих). 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Способности к управлению эмоциями (своими и чужими).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Два так называемых «измерения» в структуре ЭИ: с одной стороны — внутриличностный и межличностный, которые различаются по направленности влияния и восприятия на свои и чужие эмоции, а с другой — способность понимать и управлять эмоциями дают на выходе четыре вида эмоциональной компетентности: понимание чужих эмоций, понимание своих эмоций, управление своими эмоциями, управление чужими эмоциями.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ru-RU" altLang="ru-RU" sz="2300" dirty="0"/>
              <a:t>Модель эмоционального интеллекта (по Д. Гоулману)</a:t>
            </a:r>
            <a:endParaRPr lang="ru-RU" altLang="ru-RU" sz="2300" dirty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984250"/>
            <a:ext cx="8207375" cy="532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984250"/>
            <a:ext cx="8135938" cy="5253038"/>
          </a:xfrm>
          <a:ln w="38100">
            <a:solidFill>
              <a:srgbClr val="92D05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125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ru-RU" altLang="ru-RU" sz="1800" dirty="0"/>
              <a:t>Развитие и иерархия и ментальных способностей </a:t>
            </a:r>
            <a:br>
              <a:rPr lang="ru-RU" altLang="ru-RU" sz="1800" dirty="0"/>
            </a:br>
            <a:r>
              <a:rPr lang="ru-RU" altLang="ru-RU" sz="1800" dirty="0"/>
              <a:t>                      в структуре ЭИ (Дж. Мэйер, П. Сэловей и Д. Карузо)</a:t>
            </a:r>
            <a:endParaRPr lang="ru-RU" altLang="ru-RU" sz="1800" dirty="0"/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908050"/>
            <a:ext cx="8196262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300" dirty="0"/>
              <a:t>Факторы развития ЭИ (по Люсину Д.В.)</a:t>
            </a:r>
            <a:endParaRPr lang="ru-RU" altLang="ru-RU" sz="2300" dirty="0"/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838" y="1268413"/>
            <a:ext cx="7713662" cy="419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7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205038"/>
            <a:ext cx="7127875" cy="431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6463"/>
            <a:ext cx="8207375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200" b="1" i="1" u="none" strike="noStrike" kern="1200" cap="none" spc="0" normalizeH="0" baseline="0" noProof="0">
                <a:ln>
                  <a:noFill/>
                </a:ln>
                <a:solidFill>
                  <a:srgbClr val="AF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Роль чувств и эмоций </a:t>
            </a:r>
            <a:endParaRPr kumimoji="0" lang="ru-RU" altLang="ru-RU" sz="3200" b="1" i="1" u="none" strike="noStrike" kern="1200" cap="none" spc="0" normalizeH="0" baseline="0" noProof="0">
              <a:ln>
                <a:noFill/>
              </a:ln>
              <a:solidFill>
                <a:srgbClr val="AF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200" b="1" i="1" u="none" strike="noStrike" kern="1200" cap="none" spc="0" normalizeH="0" baseline="0" noProof="0">
                <a:ln>
                  <a:noFill/>
                </a:ln>
                <a:solidFill>
                  <a:srgbClr val="AF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в межличностном общении</a:t>
            </a:r>
            <a:endParaRPr kumimoji="0" lang="ru-RU" altLang="ru-RU" sz="3200" b="1" i="1" u="none" strike="noStrike" kern="1200" cap="none" spc="0" normalizeH="0" baseline="0" noProof="0">
              <a:ln>
                <a:noFill/>
              </a:ln>
              <a:solidFill>
                <a:srgbClr val="AF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A91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943282"/>
            <a:ext cx="8964488" cy="540000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2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Биологически обусловлены;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раньше возникают;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отражают отношение к конкретной ситуации;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ведут к смене настроения;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поверхностны; 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переменчивы и непродолжительны;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проявляются внешне, 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     трудно контролировать;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Социально обусловлены;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развиваются;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отражает отношение к объектам;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ведут к изменению ощущения;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глубинны;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как правило, устойчивы и стабильны;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ProRegular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Regular"/>
                <a:ea typeface="+mn-ea"/>
                <a:cs typeface="+mn-cs"/>
              </a:rPr>
              <a:t>скрыты, трудно осознавать;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Пузырек для мыслей: облако 9"/>
          <p:cNvSpPr/>
          <p:nvPr/>
        </p:nvSpPr>
        <p:spPr>
          <a:xfrm>
            <a:off x="684212" y="274637"/>
            <a:ext cx="3383732" cy="1137306"/>
          </a:xfrm>
          <a:prstGeom prst="cloudCallout">
            <a:avLst/>
          </a:prstGeom>
          <a:gradFill>
            <a:gsLst>
              <a:gs pos="0">
                <a:schemeClr val="lt1">
                  <a:hueOff val="0"/>
                  <a:satOff val="0"/>
                  <a:shade val="51000"/>
                  <a:satMod val="130000"/>
                  <a:lumMod val="26000"/>
                  <a:lumOff val="74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6600">
                  <a:solidFill>
                    <a:srgbClr val="AF178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ЭМОЦИИ</a:t>
            </a:r>
            <a:endParaRPr kumimoji="0" lang="ru-RU" sz="2800" b="1" i="0" u="none" strike="noStrike" kern="1200" cap="none" spc="0" normalizeH="0" baseline="0" noProof="0" dirty="0">
              <a:ln w="6600">
                <a:solidFill>
                  <a:srgbClr val="AF178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узырек для мыслей: облако 11"/>
          <p:cNvSpPr/>
          <p:nvPr/>
        </p:nvSpPr>
        <p:spPr>
          <a:xfrm>
            <a:off x="5076056" y="274638"/>
            <a:ext cx="3383732" cy="1137305"/>
          </a:xfrm>
          <a:prstGeom prst="cloudCallout">
            <a:avLst/>
          </a:prstGeom>
          <a:gradFill>
            <a:gsLst>
              <a:gs pos="0">
                <a:schemeClr val="lt1">
                  <a:hueOff val="0"/>
                  <a:satOff val="0"/>
                  <a:shade val="51000"/>
                  <a:satMod val="130000"/>
                  <a:lumMod val="20000"/>
                  <a:lumOff val="80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ЧУВСТВА</a:t>
            </a:r>
            <a:endParaRPr kumimoji="0" lang="ru-RU" sz="28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125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sz="2300" dirty="0"/>
              <a:t>Качество образования: эмоции и чувства как ресурс</a:t>
            </a:r>
            <a:endParaRPr sz="2300" dirty="0"/>
          </a:p>
        </p:txBody>
      </p:sp>
      <p:sp>
        <p:nvSpPr>
          <p:cNvPr id="22531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3292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Высшие чувства в воспитательном процессе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Нравственные чувства – это то, что личность испытывает при восприятии действительности, в сравнении с общепринятыми социальными нормами.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Эстетические чувства – это переживания, связанные с отношением индивида к прекрасному (либо безобразному).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Интеллектуальные чувства - связанны с возникающими переживаниями в процессе познавательной деятельности.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Эмоции и эффективность учебной деятельности.</a:t>
            </a:r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эмоции, негативно влияющие на эффективность: ужас, горе, отвращение, настороженность, печаль, стыд, грусть, скука, смущение, недоумение.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эмоции, позитивно влияющие на эффективность: принятие, доверие, ожидание, радость, удивление, интерес, восхищение.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эмоции, обладающие как негативным, так и позитивным эффектом, в зависимости от направленности: безмятежность, досада, тревога, неудовольствие, страх, злость, изумление, восторг, вина, гнев.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5407025"/>
            <a:ext cx="8702675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sz="1400" dirty="0">
                <a:latin typeface="Arial" panose="020B0604020202020204" pitchFamily="34" charset="0"/>
              </a:rPr>
              <a:t>Развитый ЭИ позволяет извлекать из эмоций практическую пользу, направляя даже изначально негативную эмоциональную энергию на решение рабочих задач. Низкий уровень ЭИ делает невозможной конструктивную трансформацию эмоций, приводя к возникновению состояний эмоциональной нестабильности, к существенному снижению практической и личной эффективности, возникновению конфликтов с окружающими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1412875"/>
            <a:ext cx="5699125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Амплитуда эмоциональных переживаний</a:t>
            </a:r>
            <a:endParaRPr lang="ru-RU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424863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Простые эмоции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связаны с удовлетворением первичных потребностей. Они могут вызвать удовольствие или напротив неудовольствие, быть приятны и неприятны.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Сложные эмоции -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переживания, которые в процессе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жизнедеятельности индивида превратились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более сложные и связаны с осознанием,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пониманием их значимости.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4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Сложные фундаментальным эмоции:</a:t>
            </a:r>
            <a:endParaRPr kumimoji="0" lang="ru-RU" sz="16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6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Радость;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Удивление;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Страдание;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Гнев;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Отвращение;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Стыд.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dirty="0"/>
              <a:t>Невербалика</a:t>
            </a:r>
            <a:r>
              <a:rPr lang="en-US" altLang="x-none" dirty="0"/>
              <a:t> – </a:t>
            </a:r>
            <a:r>
              <a:rPr dirty="0"/>
              <a:t>язык наших эмоций</a:t>
            </a:r>
            <a:endParaRPr sz="2300" dirty="0"/>
          </a:p>
        </p:txBody>
      </p:sp>
      <p:sp>
        <p:nvSpPr>
          <p:cNvPr id="23555" name="Текст 2"/>
          <p:cNvSpPr>
            <a:spLocks noGrp="1"/>
          </p:cNvSpPr>
          <p:nvPr>
            <p:ph type="body" sz="quarter" idx="10"/>
          </p:nvPr>
        </p:nvSpPr>
        <p:spPr>
          <a:xfrm>
            <a:off x="457200" y="836613"/>
            <a:ext cx="8229600" cy="5611812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 процессе коммуникации от 60% до 80% информации выражается невербально. При несоответствии невербальной информации содержанию речи говорящего, большее доверие возникает к невербальных сигналам.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 практике любого делового общения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(формализовано,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направленно на достижение эффекта,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связано с регламентацией и ограничениями)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анализ невербальных сигналов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 значительной степени обеспечивает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релевантную информацию.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Основные невербальные сигналы: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  1. Кинетические: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 поза, жесты, мимика.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   2. Проксемические: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связанные с расположением в пространстве.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   3. Визуальные: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все характеристики взгляда.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   4. Аудиальные: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 голос и интонации.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15489" y="1772816"/>
            <a:ext cx="3444299" cy="4911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pic>
        <p:nvPicPr>
          <p:cNvPr id="614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1052513"/>
            <a:ext cx="4826000" cy="525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188" y="908050"/>
            <a:ext cx="8064500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A91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098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Эмоциональный 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098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098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интеллект 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098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098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как ключевой навык 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098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098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будущего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098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" y="0"/>
            <a:ext cx="7956376" cy="4654222"/>
          </a:xfrm>
          <a:prstGeom prst="snip2DiagRect">
            <a:avLst>
              <a:gd name="adj1" fmla="val 9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46088" y="347663"/>
            <a:ext cx="8229600" cy="2286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580" name="Текст 2"/>
          <p:cNvSpPr>
            <a:spLocks noGrp="1"/>
          </p:cNvSpPr>
          <p:nvPr>
            <p:ph type="body" sz="quarter" idx="10"/>
          </p:nvPr>
        </p:nvSpPr>
        <p:spPr>
          <a:xfrm>
            <a:off x="484188" y="1268413"/>
            <a:ext cx="8207375" cy="5746750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800" i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i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«</a:t>
            </a:r>
            <a:r>
              <a:rPr lang="ru-RU" altLang="ru-RU" sz="1800" i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Жизнь на 10% состоит из того, что с вами происходит, и на 90% из того, как вы на это реагируете.»</a:t>
            </a:r>
            <a:endParaRPr lang="ru-RU" altLang="ru-RU" sz="1800" i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i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Чарльз Свиндолл.</a:t>
            </a:r>
            <a:endParaRPr lang="ru-RU" altLang="ru-RU" sz="1800" i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Когнитивная схема эмоций</a:t>
            </a:r>
            <a:endParaRPr lang="ru-RU" altLang="ru-RU" dirty="0"/>
          </a:p>
        </p:txBody>
      </p:sp>
      <p:sp>
        <p:nvSpPr>
          <p:cNvPr id="19459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125538"/>
            <a:ext cx="8207375" cy="5183188"/>
          </a:xfrm>
        </p:spPr>
        <p:txBody>
          <a:bodyPr vert="horz" wrap="square" lIns="91440" tIns="45720" rIns="91440" bIns="45720" numCol="1" anchor="t" anchorCtr="0" compatLnSpc="1"/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Эмоциональное благополучие, эмоциональная устойчивость, эмоциональные состояния, эмоциональные реакции.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Эмоциональная значимость (ситуации, отношений).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Эмоциональный фон, эмоциональный климат.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Эмоциональная агрессия, эмоциональное насилие.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Эмоционально-художественное восприятие, эмоциональное воздействие.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None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None/>
            </a:pPr>
            <a:r>
              <a:rPr lang="ru-RU" altLang="ru-RU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Когнитивная схема эмоций как </a:t>
            </a:r>
            <a:r>
              <a:rPr lang="ru-RU" sz="1800" kern="1200" dirty="0">
                <a:latin typeface="Arial" panose="020B0604020202020204" pitchFamily="34" charset="0"/>
                <a:ea typeface="+mn-ea"/>
                <a:cs typeface="+mn-cs"/>
              </a:rPr>
              <a:t>психологический «шлейф опыта» ребенка.</a:t>
            </a:r>
            <a:endParaRPr lang="ru-RU" altLang="ru-RU" sz="1800" kern="1200" dirty="0"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125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ru-RU" altLang="ru-RU" sz="2000" dirty="0"/>
              <a:t>Предпосылки развития эмоциональной силы </a:t>
            </a:r>
            <a:br>
              <a:rPr lang="ru-RU" altLang="ru-RU" sz="2000" dirty="0"/>
            </a:br>
            <a:r>
              <a:rPr lang="ru-RU" altLang="ru-RU" sz="2000" dirty="0"/>
              <a:t>                                на ранних этапах возрастного развития</a:t>
            </a:r>
            <a:endParaRPr lang="ru-RU" alt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472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Младенчество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психологические потребности ребенка:</a:t>
            </a:r>
            <a:endParaRPr kumimoji="0" lang="ru-RU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потребность в привязанности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формирование базисного доверия к миру (Э. Эриксон)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Актуальные вопросы:</a:t>
            </a:r>
            <a:endParaRPr kumimoji="0" lang="ru-RU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исключение ситуации безысходности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Ранний возраст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психологические потребности ребенка:</a:t>
            </a:r>
            <a:endParaRPr kumimoji="0" lang="ru-RU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взаимодействие с материальным миром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исследование пространства и границ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Актуальные вопросы:</a:t>
            </a:r>
            <a:endParaRPr kumimoji="0" lang="ru-RU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безопасность и развитие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кризис 3-х лет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дисциплина, правила, наказания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125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ru-RU" altLang="ru-RU" sz="2000" dirty="0"/>
              <a:t>Предпосылки развития эмоциональной силы </a:t>
            </a:r>
            <a:br>
              <a:rPr lang="ru-RU" altLang="ru-RU" sz="2000" dirty="0"/>
            </a:br>
            <a:r>
              <a:rPr lang="ru-RU" altLang="ru-RU" sz="2000" dirty="0"/>
              <a:t>                                на ранних этапах возрастного развития</a:t>
            </a:r>
            <a:endParaRPr lang="ru-RU" alt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125538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Дошкольный возраст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психологические потребности ребенка:</a:t>
            </a:r>
            <a:endParaRPr kumimoji="0" lang="ru-RU" sz="20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игровое освоение мира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приглашающий характер окружающей среды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эталоны полоролевого поведения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Актуальные вопросы:</a:t>
            </a:r>
            <a:endParaRPr kumimoji="0" lang="ru-RU" sz="20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родительский пример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этические нормы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подготовка к школе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2946400"/>
            <a:ext cx="5256213" cy="336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Текст 2"/>
          <p:cNvSpPr>
            <a:spLocks noGrp="1"/>
          </p:cNvSpPr>
          <p:nvPr>
            <p:ph type="body" sz="quarter" idx="10"/>
          </p:nvPr>
        </p:nvSpPr>
        <p:spPr>
          <a:xfrm>
            <a:off x="444500" y="1125538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Формирование   компонентов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эмоционального   интеллекта 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школьном возрасте</a:t>
            </a: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Направления работы по развитию ЭИ школьника</a:t>
            </a:r>
            <a:endParaRPr lang="ru-RU" altLang="ru-RU" dirty="0"/>
          </a:p>
        </p:txBody>
      </p:sp>
      <p:sp>
        <p:nvSpPr>
          <p:cNvPr id="29699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327650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Развитие эмоционального интеллекта включает в себя 5 компонентов: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ru-RU" altLang="ru-RU" sz="1800" u="sng" kern="1200" dirty="0">
                <a:latin typeface="Arial" panose="020B0604020202020204" pitchFamily="34" charset="0"/>
                <a:ea typeface="+mn-ea"/>
                <a:cs typeface="+mn-cs"/>
              </a:rPr>
              <a:t>Самосознание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 — способность человека правильно понимать свои эмоции и мотивацию, оценивать свои слабые и сильные стороны, определять цели и жизненные ценности.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lang="ru-RU" altLang="ru-RU" sz="1800" u="sng" kern="1200" dirty="0">
                <a:latin typeface="Arial" panose="020B0604020202020204" pitchFamily="34" charset="0"/>
                <a:ea typeface="+mn-ea"/>
                <a:cs typeface="+mn-cs"/>
              </a:rPr>
              <a:t>Саморегуляция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 — способность контролировать свои эмоции и сдерживать импульсы.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lang="ru-RU" altLang="ru-RU" sz="1800" u="sng" kern="1200" dirty="0">
                <a:latin typeface="Arial" panose="020B0604020202020204" pitchFamily="34" charset="0"/>
                <a:ea typeface="+mn-ea"/>
                <a:cs typeface="+mn-cs"/>
              </a:rPr>
              <a:t>Мотивация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 — способность стремиться к цели ради самого факта ее достижения.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lang="ru-RU" altLang="ru-RU" sz="1800" u="sng" kern="1200" dirty="0">
                <a:latin typeface="Arial" panose="020B0604020202020204" pitchFamily="34" charset="0"/>
                <a:ea typeface="+mn-ea"/>
                <a:cs typeface="+mn-cs"/>
              </a:rPr>
              <a:t>Эмпатия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 — способность понимать эмоции, которые испытывают окружающие, учитывать чувства других людей при принятии решений, а также сопереживать другим людям.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5. </a:t>
            </a:r>
            <a:r>
              <a:rPr lang="ru-RU" altLang="ru-RU" sz="1800" u="sng" kern="1200" dirty="0">
                <a:latin typeface="Arial" panose="020B0604020202020204" pitchFamily="34" charset="0"/>
                <a:ea typeface="+mn-ea"/>
                <a:cs typeface="+mn-cs"/>
              </a:rPr>
              <a:t>Социальные навыки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 — способность выстраивать отношения с людьми и направлять их поведение в желаемом направлении.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Самосознание и самоконтроль помогают работать с собой, а социальная компетентность и управление отношениями строить сильные отношения с другими. 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3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2300" dirty="0"/>
            </a:br>
            <a:r>
              <a:rPr sz="2300" dirty="0"/>
              <a:t>Способы развития эмоционального интеллекта </a:t>
            </a:r>
            <a:br>
              <a:rPr sz="2300" dirty="0"/>
            </a:br>
            <a:r>
              <a:rPr sz="2300" dirty="0"/>
              <a:t>                                             в образовательном процессе:</a:t>
            </a:r>
            <a:br>
              <a:rPr sz="2300" dirty="0"/>
            </a:br>
            <a:endParaRPr sz="23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9425" y="981075"/>
            <a:ext cx="8207375" cy="51530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Внеучебные ресурсы: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Чтение художественной литературы.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Разноплановый опыт общения.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Эмоциональный (психологический) климат семьи.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Делиться чувствами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Учителя — самые лучшие примеры эмоционального регулирования. Делитесь своими чувствами, своими эмоциями, которые испытываете в течение дня, урока, — это верный способ помочь обучающимся понять связь между чувствами и поведением.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Задать нужный тон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Начинайте школьный день, спрашивая учеников о вещах, которые могут их беспокоить. Спросите о домашнем задании, о том, что они ели на завтрак, и так далее. Идея состоит в том, чтобы обсудить любые события, которые, вероятно, вызвали у детей чувства и эмоции. Это задает тон на урок, а также дает вам подсказку, у кого из ребят сегодня может быть трудный день и почему.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2100" dirty="0"/>
            </a:br>
            <a:r>
              <a:rPr sz="2200" dirty="0"/>
              <a:t>Способы развития эмоционального интеллекта </a:t>
            </a:r>
            <a:br>
              <a:rPr sz="2200" dirty="0"/>
            </a:br>
            <a:r>
              <a:rPr sz="2200" dirty="0"/>
              <a:t>                                                 в образовательном процессе</a:t>
            </a:r>
            <a:r>
              <a:rPr sz="2100" dirty="0"/>
              <a:t>:</a:t>
            </a:r>
            <a:br>
              <a:rPr sz="2100" dirty="0"/>
            </a:br>
            <a:endParaRPr sz="2300" dirty="0"/>
          </a:p>
        </p:txBody>
      </p:sp>
      <p:sp>
        <p:nvSpPr>
          <p:cNvPr id="31747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196975"/>
            <a:ext cx="8207375" cy="51117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Учить фиксировать и осознавать эмоции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Для развития эмоциональной устойчивости необходимо не только мыслить позитивно, но учить подростка принимать и анализировать события, которые влияют на него и его настроение. Когда школьники начинают осознавать, что они чувствуют на протяжении дня, то делают для себя очень много открытий. 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Очень хороша для осознания своих эмоций рефлексия, которой дети подводят итоги, высказываются о том, что они сегодня чувствовали, что им понравилось или не понравилось и почему.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Вопрос «почему» — по сути, главный, ведь именно здесь ребёнок начинает понимать свои эмоции: «потому что мне было обидно…», или «потому что я разозлился…», или «мне грустно, потому что я скучаю…» и так далее. 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По сути рефлексия — это эффективнейший инструмент для развития саморефлексии.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1900" dirty="0"/>
            </a:br>
            <a:r>
              <a:rPr sz="2200" dirty="0"/>
              <a:t>Способы развития эмоционального интеллекта </a:t>
            </a:r>
            <a:br>
              <a:rPr sz="2200" dirty="0"/>
            </a:br>
            <a:r>
              <a:rPr sz="2200" dirty="0"/>
              <a:t>                                                 в образовательном процессе:</a:t>
            </a:r>
            <a:br>
              <a:rPr sz="2200" dirty="0"/>
            </a:br>
            <a:endParaRPr sz="2200" dirty="0"/>
          </a:p>
        </p:txBody>
      </p:sp>
      <p:sp>
        <p:nvSpPr>
          <p:cNvPr id="32771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052513"/>
            <a:ext cx="8207375" cy="5256212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4.</a:t>
            </a: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Важность эмоционального контроля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В целом, эмоциональный контроль — это способность влиять на то, что поддается контролю. Например, мы не можем по-настоящему управлять поведением грубияна, но в силах справиться с собой. Понимая это, можно применять специальные упражнения, которые помогут нам контролировать свои эмоции и снизить уровень стресса.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5.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  Практика эмоциональной грамотности.</a:t>
            </a:r>
            <a:endParaRPr lang="ru-RU" altLang="ru-RU" sz="1800" b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Эмоциональная грамотность помогает сфокусировать собственные чувства и желания. Чтобы отточить этот навык, следует учить детей выражать свои мысли через Я-послания.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Я-послание — обращение, в котором человек без обвинений высказывает собеседнику свои чувства и желания. Говорит «я» вместо «ты» (это позволяет овладеть чувством, а не транслировать его на другую личность). Описывает свои эмоции, формулирует пожелания: «я чувствую…», «потому что…», «я хотел бы...».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2000" b="1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2000" dirty="0"/>
            </a:br>
            <a:r>
              <a:rPr sz="2200" dirty="0"/>
              <a:t>Способы развития эмоционального интеллекта </a:t>
            </a:r>
            <a:br>
              <a:rPr sz="2200" dirty="0"/>
            </a:br>
            <a:r>
              <a:rPr sz="2200" dirty="0"/>
              <a:t>                                                 в образовательном процессе:</a:t>
            </a:r>
            <a:br>
              <a:rPr sz="2200" dirty="0"/>
            </a:br>
            <a:endParaRPr sz="2200" dirty="0"/>
          </a:p>
        </p:txBody>
      </p:sp>
      <p:sp>
        <p:nvSpPr>
          <p:cNvPr id="33795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030288"/>
            <a:ext cx="8207375" cy="5399087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6. 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Понять внутренние мотивы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«Сердце» эмоционального интеллекта — мотивация. Мотивация — это внутренние «моторы», которые заставляют идти вперед и выходить из зоны комфорта. Человека нельзя мотивировать извне. Можно только создать условия, в которых эти «моторы» заработают. Одних мотивация побуждает взбираться на Эверест, других — сбивать ноги в кровь в пуантах, чтобы стать балериной. Чтобы осознать свои мотивы, нужно проделать серьезную внутреннюю работу. Для некоторых людей это становится путем длиною в жизнь.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7. 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Развивать эмпатию.</a:t>
            </a:r>
            <a:endParaRPr lang="ru-RU" altLang="ru-RU" sz="1800" b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В вопросах развития эмпатии рекомендуется учитывать следующие принципы взаимодействия: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слушать и не перебивать;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не спешить давать советы (иногда достаточно просто выслушать);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уважать чужое мнение (ставить себя на место другого человека).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3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r>
              <a:rPr lang="en-US" altLang="ru-RU" sz="2300" dirty="0"/>
              <a:t>«BANI-</a:t>
            </a:r>
            <a:r>
              <a:rPr lang="ru-RU" altLang="ru-RU" sz="2300" dirty="0"/>
              <a:t>мир»: будущее, которое наступило </a:t>
            </a:r>
            <a:br>
              <a:rPr lang="ru-RU" altLang="ru-RU" sz="2300" dirty="0"/>
            </a:br>
            <a:r>
              <a:rPr lang="ru-RU" altLang="ru-RU" sz="2300" dirty="0"/>
              <a:t>                                          </a:t>
            </a:r>
            <a:r>
              <a:rPr lang="ru-RU" altLang="ru-RU" sz="2200" dirty="0"/>
              <a:t>(</a:t>
            </a:r>
            <a:r>
              <a:rPr lang="en-US" altLang="ru-RU" sz="2200" dirty="0"/>
              <a:t>Jamais Cascio</a:t>
            </a:r>
            <a:r>
              <a:rPr lang="ru-RU" altLang="ru-RU" sz="2200" dirty="0"/>
              <a:t> / Джамаис Кашио)</a:t>
            </a:r>
            <a:endParaRPr lang="ru-RU" altLang="ru-RU" sz="2200" dirty="0"/>
          </a:p>
        </p:txBody>
      </p:sp>
      <p:sp>
        <p:nvSpPr>
          <p:cNvPr id="7171" name="Текст 2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1805" y="879335"/>
          <a:ext cx="8579619" cy="540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3"/>
          </a:xfrm>
        </p:spPr>
        <p:txBody>
          <a:bodyPr vert="horz" wrap="square" lIns="91440" tIns="45720" rIns="91440" bIns="45720" numCol="1" rtlCol="0" anchor="ctr" anchorCtr="0" compatLnSpc="1"/>
          <a:p>
            <a:r>
              <a:rPr lang="ru-RU" altLang="ru-RU" sz="2000" dirty="0"/>
              <a:t>Предпосылки развития эмоциональной компетентности</a:t>
            </a:r>
            <a:br>
              <a:rPr lang="ru-RU" altLang="ru-RU" sz="2000" dirty="0"/>
            </a:br>
            <a:r>
              <a:rPr lang="ru-RU" altLang="ru-RU" sz="2000" dirty="0"/>
              <a:t>в младшем школьном возрасте</a:t>
            </a:r>
            <a:endParaRPr lang="ru-RU" alt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8207375" cy="46799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психологические потребности ребенка: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интеллектуальные достижения и навыки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успешность против чувства неполноценности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Актуальные вопросы: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изменение воспитательной активности с началом школьного обучения;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амбиции и притязания к успеваемости;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единство воспитательной позиции.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300" dirty="0"/>
              <a:t>Упражнения для младших школьников</a:t>
            </a:r>
            <a:endParaRPr lang="ru-RU" altLang="ru-RU" sz="2300" dirty="0"/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«А я так не думаю».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Один из сложнейших моментов в общении — когда кто-то не согласен с твоей точкой зрения. Поиграйте с детьми, разделив их на пары) в такую игру. Первый собеседник задаёт простой вопрос, например, «Какая твоя любимая еда?» Ребёнок отвечает. Тогда первый говорит: «Фу, это невкусно и, к тому же, не полезно. Лучше бы ты ел другое». Задача ребёнка — отстоять своё мнение, подробно объяснить, почему он считает это блюдо вкусным и полезным.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Важно! Следите, чтобы не дошло до конфликта и чтобы собеседники не переходили на личности.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 «Что за эмоция?».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Игра, которая понравится даже самым младшим, — своеобразная пантомима. Изображайте с помощью мимики, жестов и позы разные эмоции и предложите детям угадать, что это. Когда участники начнут преуспевать в распознавании, пускай попробуют сами побывать в роли ведущего и изображать эмоции, чтобы другие угадывали.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Важно! Спектр эмоций выбирайте в соответствии с возрастом игроков.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«Эмоциональное чтение».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Одно из важных умений — понимать, какие чувства и эмоции движут людьми. Это способствует не только терпимости, но и быстрому налаживанию отношений с окружающими. Поиграйте с  в эмоциональное чтение. Начните читать любую книжку и, останавливаясь после каждого абзаца, просите маленьких слушателей дополнить рассказ описанием переживаний героев. Если детишек много, будет даже интереснее: возможно, мнения разойдутся, и каждый увидит в сюжете что-то своё.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300" dirty="0"/>
              <a:t>Упражнения для младших школьников</a:t>
            </a:r>
            <a:endParaRPr lang="ru-RU" altLang="ru-RU" dirty="0"/>
          </a:p>
        </p:txBody>
      </p:sp>
      <p:sp>
        <p:nvSpPr>
          <p:cNvPr id="36867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3276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   «Воздушный шарик».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Нередко случается, что эмоции переполняют нас, и нам кажется, что мы вот-вот лопнем. Проиграйте эту ситуацию. Попросите ребёнка надуть щёки как воздушный шар, чтобы щёки растянулись и как будто вот-вот лопнут. Теперь пусть он потихоньку «сдувается» и почувствует облегчение.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Важно! Не забудьте объяснить, чем это поможет ему в жизни. Когда он будет очень зол или обижен, готов ударить или расплакаться, он может набрать много-много воздуха и медленно выпустить его, как будто «выпускает пар». Во-первых, от этого станет легче физически, а во-вторых, за время упражнения острые эмоции отступят.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  «Комплименты».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Умение похвалить от души — ещё один важный для жизни навык. Эта отличная игра не только разовьёт его, но и станет прекрасным завершением любого цикла упражнений и способом поднять всем настроение. Дети садятся в круг, первый игрок говорит комплимент своему соседу справа. Тот должен поблагодарить его и похвалить уже своего правого соседа, и так до тех пор, пока круг не замкнётся.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Важно! Детям может быть сложно делать комплименты, поэтому им полезно помогать, подсказывать.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Стоить помнить, что большинство игр на развитие эмоциональной сферы хоть и более эффективны в классе, но могут быть адаптированы и для узкого круга групп риска.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3"/>
          </a:xfrm>
        </p:spPr>
        <p:txBody>
          <a:bodyPr vert="horz" wrap="square" lIns="91440" tIns="45720" rIns="91440" bIns="45720" numCol="1" rtlCol="0" anchor="ctr" anchorCtr="0" compatLnSpc="1"/>
          <a:p>
            <a:r>
              <a:rPr lang="ru-RU" altLang="ru-RU" sz="2000" dirty="0"/>
              <a:t>Предпосылки развития эмоциональной компетентности</a:t>
            </a:r>
            <a:br>
              <a:rPr lang="ru-RU" altLang="ru-RU" sz="2000" dirty="0"/>
            </a:br>
            <a:r>
              <a:rPr lang="ru-RU" altLang="ru-RU" sz="2000" dirty="0"/>
              <a:t>в подростковом возрасте</a:t>
            </a:r>
            <a:endParaRPr lang="ru-RU" alt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268413"/>
            <a:ext cx="8207375" cy="5040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психологические потребности ребенка: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самоутверждение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эмансипация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формирование личной идентичности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сепарация и индивидуализация как ключевые задачи развития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Актуальные вопросы: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родительский авторитет: растерянность в осуществлении контроля, влияния и власти; регресс стиля воспитания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традиции сепарации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400" dirty="0"/>
              <a:t>Упражнения для подростков</a:t>
            </a:r>
            <a:endParaRPr lang="ru-RU" altLang="ru-RU" sz="2400" dirty="0"/>
          </a:p>
        </p:txBody>
      </p:sp>
      <p:sp>
        <p:nvSpPr>
          <p:cNvPr id="38915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765175"/>
            <a:ext cx="8207375" cy="55435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«Эмоции и тело».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Ребятам предлагается выполнить следующие действия.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1. Опустите голову, безвольно понурьте плечи и, глядя в пол, грустным голосом произнесите: «Я успешный человек, у меня все получается…»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2. Затем поднимите руки вверх, глядя в небо с поднятым подбородком, расправьте спину и скажите уверенным голосом: «Я неудачник, у меня все идет наперекосяк, ничего не получается...»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Что вы почувствовали? Оказывается, мозг не понимает слов! А вот мимика и жесты посылают сигналы в подкорку мозга (древнюю лимбическую систему), и мы начинаем чувствовать то, что транслирует тело. Когда дети, выполняя это упражнение, почувствуют разницу, рекомендуйте им принимать «позу лидера» хотя бы на пару минут в день на протяжении двух недель, на третью неделю они увидят, как поменялся мир вокруг них!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«Меняем перспективу».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Подросткам свойственно переоценивать масштаб происходящих с ними неприятностей. Чтобы взять себя в руки, предложите им представить, что они смотрят на то, что их огорчает, с высоты Останкинской телебашни. Обидчики и неприятности находятся далеко внизу, а вокруг кипит жизнь, прохожие идут по своим делам. Можно подняться ещё выше и представить, что они смотрят на свою жизнь с высоты самолёта, а потом — с расстояния земной орбиты. Вспомнив и осознав, что, помимо их проблем, в мире есть ещё много всего, ребята могут возвращаться к делам. Если они правильно выполнят упражнение, паника и лишняя суета должны исчезнуть.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400" dirty="0"/>
              <a:t>Упражнения для подростков</a:t>
            </a:r>
            <a:endParaRPr lang="ru-RU" altLang="ru-RU" dirty="0"/>
          </a:p>
        </p:txBody>
      </p:sp>
      <p:sp>
        <p:nvSpPr>
          <p:cNvPr id="39939" name="Текст 2"/>
          <p:cNvSpPr>
            <a:spLocks noGrp="1"/>
          </p:cNvSpPr>
          <p:nvPr>
            <p:ph type="body" sz="quarter" idx="10"/>
          </p:nvPr>
        </p:nvSpPr>
        <p:spPr>
          <a:xfrm>
            <a:off x="323850" y="908050"/>
            <a:ext cx="8496300" cy="54673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 «Должен/хочу».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Слова часто вызывают негативную реакцию только из-за своей окраски, хотя смысл их нейтральный или даже позитивный. Самая яркая реакция обычно бывает на слово «должен». Хороший пример — упражнение, когда из привычных реплик родителей ребята пытаются построить высказывания с положительным эмоциональным окрасом.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Вот как можно расшифровать несколько привычных родительских высказываний: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«ты должен учиться» = «я беспокоюсь о твоем будущем»,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«ты должен убраться в комнате» = «тебе будет комфортнее»,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«ты должен гулять с собакой» = «твой щенок тоже живой, и он по тебе скучает». Звучит куда более оптимистично!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Далее к каждому «должен» можно написать справа, почему этого стоит хотеть. Например, «ты должен учиться» может значить «я хочу хорошо учиться, чтобы в будущем иметь хорошую работу и достойный уровень жизни».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«От имени...».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Детям предлагается тема беседы, например, о любимых делах, и дается задание составить рассказ от имени своего одноклассника. Прочувствовать и описать все, что может сейчас этого человека волновать, какие эмоциональные импульсы он ощущает.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После проведения такого упражнения решающее значение имеет рефлексия, когда ребята высказываются о том, удалось ли достичь своей цели, каким образом они это делали, какие испытывали эмоции и какие выводы сделали для себя, прожив эту роль.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400" dirty="0"/>
              <a:t>Упражнения для подростков</a:t>
            </a:r>
            <a:endParaRPr lang="ru-RU" altLang="ru-RU" dirty="0"/>
          </a:p>
        </p:txBody>
      </p:sp>
      <p:sp>
        <p:nvSpPr>
          <p:cNvPr id="4096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3276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     «Мои мотивы». 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Подростку предлагается задать себе вопрос «почему?» последовательно 5 раз и последовательно на него ответить.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Например: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Почему я хожу в школу? — Потому что это мое развитие…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Почему для меня важно развитие? — Чтобы доказать себе…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Почему мне нужно доказать себе…? — Мне важно быть достойным…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Почему мне важно быть достойным…? — Я смогу позволить себе…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Почему мне важно позволить себе…? — Чтобы чувствовать себя свободным и делать то, что я люблю…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Эти 5 простых вопросов и ответов дают ребенку видение своих глубинных мотивов к действию.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b="1" kern="1200" dirty="0">
                <a:latin typeface="Arial" panose="020B0604020202020204" pitchFamily="34" charset="0"/>
                <a:ea typeface="+mn-ea"/>
                <a:cs typeface="+mn-cs"/>
              </a:rPr>
              <a:t>     «Десять дел». 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Школьники записывают десять дел, которыми им нравится заниматься. Затем подбираются глаголы, передающие суть записанных действий. Далее по этим глаголам составляется план на месяц. 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Ученикам предлагается прожить десять дней, полностью посвящая себя выбранным действиям, определяющим потенциал их роста. Ребята могут смеяться, рисовать, петь, читать, есть — делать все, что им больше всего нравится. Например, если для одного из дней у них написан девиз «Прыгать!», то можно отправиться в батутный клуб и там напрыгаться от души.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sp>
        <p:nvSpPr>
          <p:cNvPr id="41987" name="Текст 2"/>
          <p:cNvSpPr>
            <a:spLocks noGrp="1"/>
          </p:cNvSpPr>
          <p:nvPr>
            <p:ph type="body" sz="quarter" idx="10"/>
          </p:nvPr>
        </p:nvSpPr>
        <p:spPr>
          <a:xfrm>
            <a:off x="479425" y="835025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20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2000" i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Человек сложно устроен – мы эмоционально реагируем не только на внешние события и факты реальности, но прежде всего на нашу собственную оценку этих фактов, которая может быть далека от действительности.</a:t>
            </a:r>
            <a:endParaRPr lang="ru-RU" altLang="ru-RU" sz="2000" i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41989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44488"/>
            <a:ext cx="8296275" cy="4214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dirty="0"/>
              <a:t>Библиографический список</a:t>
            </a:r>
            <a:endParaRPr lang="ru-RU" altLang="ru-RU" dirty="0"/>
          </a:p>
        </p:txBody>
      </p:sp>
      <p:sp>
        <p:nvSpPr>
          <p:cNvPr id="43011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 marL="457200" indent="-457200" algn="just" eaLnBrk="1" hangingPunct="1">
              <a:buClrTx/>
              <a:buSzTx/>
              <a:buFont typeface="Calibri" panose="020F0502020204030204" pitchFamily="34" charset="0"/>
              <a:buAutoNum type="arabicPeriod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Андреева И.Н. Возможности развития эмоционального интеллекта в процессе психологического тренинга // Психология и современное общество: взаимодействие как путь взаиморазвития: Материалы 4 международной научно-практической конференции, 10–11 апреля 2009 года, г. Санкт-Петербург / Редкол. В. Н. Дежкин и др. Ч. 1. СПб: СПбИУиП, 2009. С. 24–26.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457200" indent="-457200" algn="just" eaLnBrk="1" hangingPunct="1">
              <a:buClrTx/>
              <a:buSzTx/>
              <a:buFont typeface="Calibri" panose="020F0502020204030204" pitchFamily="34" charset="0"/>
              <a:buAutoNum type="arabicPeriod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Бредберри Т., Гривз Д. Эмоциональный интеллект: Самое важное. М.: АСТ., 2008.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457200" indent="-457200" algn="just" eaLnBrk="1" hangingPunct="1">
              <a:buClrTx/>
              <a:buSzTx/>
              <a:buFont typeface="Calibri" panose="020F0502020204030204" pitchFamily="34" charset="0"/>
              <a:buAutoNum type="arabicPeriod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Дэниел Гоулман. Эмоциональный интеллект. Почему он может значить больше, чем IQ. – М.: Манн, Иванов и Фербер, 2017. – 544 с. 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457200" indent="-457200" algn="just" eaLnBrk="1" hangingPunct="1">
              <a:buClrTx/>
              <a:buSzTx/>
              <a:buFont typeface="Calibri" panose="020F0502020204030204" pitchFamily="34" charset="0"/>
              <a:buAutoNum type="arabicPeriod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Ильин Е. П. Эмоции и чувства. СПб: Питер, 2001.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457200" indent="-457200" algn="just" eaLnBrk="1" hangingPunct="1">
              <a:buClrTx/>
              <a:buSzTx/>
              <a:buFont typeface="Calibri" panose="020F0502020204030204" pitchFamily="34" charset="0"/>
              <a:buAutoNum type="arabicPeriod"/>
            </a:pPr>
            <a:r>
              <a:rPr lang="ru-RU" altLang="ru-RU" sz="2000" kern="1200" dirty="0">
                <a:latin typeface="Arial" panose="020B0604020202020204" pitchFamily="34" charset="0"/>
                <a:ea typeface="+mn-ea"/>
                <a:cs typeface="+mn-cs"/>
              </a:rPr>
              <a:t>Социальный и эмоциональный интеллект: от моделей к измерениям / Под ред. Д. В. Люсина, Д. В. Ушакова. М.: Изд-во «Институт психологии РАН», 2009.</a:t>
            </a:r>
            <a:endParaRPr lang="ru-RU" altLang="ru-RU" sz="20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/>
            <a:r>
              <a:rPr lang="ru-RU" altLang="ru-RU" dirty="0"/>
              <a:t>Видеозаписи всех вебинаров в YouTube</a:t>
            </a:r>
            <a:endParaRPr lang="ru-RU" altLang="ru-RU" dirty="0"/>
          </a:p>
        </p:txBody>
      </p:sp>
      <p:sp>
        <p:nvSpPr>
          <p:cNvPr id="44035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113338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Видеозаписи всех вебинаров и видеолекций образовательного центра (около 500) бесплатно доступны на нашем канале в </a:t>
            </a:r>
            <a:r>
              <a:rPr lang="en-US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YouTube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Предлагаем Вам подписаться на канал образовательного центра в YouTube по ссылке 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  <a:hlinkClick r:id="rId1"/>
              </a:rPr>
              <a:t>https://www.youtube.com/c/ЗападноСибирскийМОЦ/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(или </a:t>
            </a:r>
            <a:r>
              <a:rPr lang="en-US" altLang="ru-RU" sz="1800" kern="1200" dirty="0"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https://is.gd/W0itdq</a:t>
            </a: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800" kern="1200" dirty="0">
                <a:latin typeface="Arial" panose="020B0604020202020204" pitchFamily="34" charset="0"/>
                <a:ea typeface="+mn-ea"/>
                <a:cs typeface="+mn-cs"/>
              </a:rPr>
              <a:t>Предлагаем подписаться на наш канал в </a:t>
            </a:r>
            <a:r>
              <a:rPr lang="ru-RU" altLang="ru-RU" sz="1800" b="1" kern="1200" dirty="0">
                <a:latin typeface="Arial" panose="020B0604020202020204" pitchFamily="34" charset="0"/>
                <a:ea typeface="+mn-ea"/>
                <a:cs typeface="+mn-cs"/>
              </a:rPr>
              <a:t>телеграм</a:t>
            </a:r>
            <a:endParaRPr lang="ru-RU" altLang="ru-RU" sz="1800" b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6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44037" name="Рисунок 4" descr="QR-код телеграм кана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3159125"/>
            <a:ext cx="2447925" cy="287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2200" dirty="0"/>
              <a:t>           </a:t>
            </a:r>
            <a:r>
              <a:rPr lang="en-US" altLang="ru-RU" sz="2200" dirty="0"/>
              <a:t>«BANI-</a:t>
            </a:r>
            <a:r>
              <a:rPr lang="ru-RU" altLang="ru-RU" sz="2200" dirty="0"/>
              <a:t>мир»: вызовы и противодействия</a:t>
            </a:r>
            <a:endParaRPr lang="ru-RU" altLang="ru-RU" sz="2200" dirty="0"/>
          </a:p>
        </p:txBody>
      </p:sp>
      <p:sp>
        <p:nvSpPr>
          <p:cNvPr id="8195" name="Текст 2"/>
          <p:cNvSpPr>
            <a:spLocks noGrp="1"/>
          </p:cNvSpPr>
          <p:nvPr>
            <p:ph type="body" sz="quarter" idx="10"/>
          </p:nvPr>
        </p:nvSpPr>
        <p:spPr>
          <a:xfrm>
            <a:off x="546100" y="981075"/>
            <a:ext cx="8207375" cy="5832475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b="1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- Brittle (хрупкий). 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То, что раньше было изменчивым (volatile в VUCA) сейчас является хрупким. «Упасть и разбиться» может практически всё. 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          </a:t>
            </a:r>
            <a:r>
              <a:rPr lang="ru-RU" altLang="ru-RU" sz="1500" u="sng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Рецепт противодействия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: инвестируйте в себя и нематериальные активы - здоровье, знания, впечатления. Это будет актуально в любой момент времени.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b="1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- Anxious (тревожный). 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То, что раньше было неопределённым (uncertain), сейчас стало тревожным и волнует постоянно, истощая психические и физические ресурсы.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          </a:t>
            </a:r>
            <a:r>
              <a:rPr lang="ru-RU" altLang="ru-RU" sz="1500" u="sng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Рецепт противодействия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: развивайте эмоциональный интеллект. Старайтесь ограждать себя от лишней информации. Радуйтесь тому, что имеете здесь и сейчас. Держа в голове долгосрочные цели, помните, что пути их реализации могут резко поменяться и теперь это нормально.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b="1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- Nonlinear (нелинейный). 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То, что раньше было сложным (complex). Хаос — это не отсутствие порядка, хаос — это господство более двух систем, поэтому в любой ситуации может быть более двух верных ответов. 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         </a:t>
            </a:r>
            <a:r>
              <a:rPr lang="ru-RU" altLang="ru-RU" sz="1500" u="sng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Рецепт противодействия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: договаривайтесь «на берегу» с собеседником о контексте. Это поможет выстроить корректный диалог.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b="1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- Incomprehensible (непостижимый).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 То, что раньше было неоднозначным (ambiguos). Есть вопросы, в которых глубокий анализ может привести к параличу. Информации будет либо много, либо мало для принятия взвешенного и логичного решения.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        </a:t>
            </a:r>
            <a:r>
              <a:rPr lang="ru-RU" altLang="ru-RU" sz="1500" u="sng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Рецепт противодействия</a:t>
            </a:r>
            <a:r>
              <a:rPr lang="ru-RU" altLang="ru-RU" sz="1500" kern="1200" dirty="0">
                <a:solidFill>
                  <a:srgbClr val="000000"/>
                </a:solidFill>
                <a:latin typeface="Roboto" pitchFamily="2" charset="0"/>
                <a:ea typeface="+mn-ea"/>
                <a:cs typeface="+mn-cs"/>
              </a:rPr>
              <a:t>: остановитесь. Глубоко вдохните и прислушайтесь к себе. Интуиция может помочь.</a:t>
            </a:r>
            <a:endParaRPr lang="ru-RU" altLang="ru-RU" sz="1500" kern="1200" dirty="0">
              <a:solidFill>
                <a:srgbClr val="000000"/>
              </a:solidFill>
              <a:latin typeface="Roboto" pitchFamily="2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dirty="0"/>
              <a:t>Свидетельство об участии в вебинаре </a:t>
            </a:r>
            <a:endParaRPr lang="ru-RU" altLang="ru-RU" dirty="0"/>
          </a:p>
        </p:txBody>
      </p:sp>
      <p:sp>
        <p:nvSpPr>
          <p:cNvPr id="45059" name="Текст 2"/>
          <p:cNvSpPr>
            <a:spLocks noGrp="1"/>
          </p:cNvSpPr>
          <p:nvPr>
            <p:ph type="body" sz="quarter" idx="10"/>
          </p:nvPr>
        </p:nvSpPr>
        <p:spPr>
          <a:xfrm>
            <a:off x="2916238" y="1052513"/>
            <a:ext cx="5543550" cy="29527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 typeface="Arial" panose="020B0604020202020204" pitchFamily="34" charset="0"/>
            </a:pP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Вы можете получить </a:t>
            </a:r>
            <a:b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свидетельство участника вебинара </a:t>
            </a:r>
            <a:b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в электронном или печатном виде. </a:t>
            </a: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b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Для этого Вам необходимо оформить заявку на сайте </a:t>
            </a:r>
            <a:r>
              <a:rPr lang="en-US" altLang="ru-RU" b="1" kern="1200" dirty="0">
                <a:latin typeface="Arial" panose="020B0604020202020204" pitchFamily="34" charset="0"/>
                <a:ea typeface="+mn-ea"/>
                <a:cs typeface="+mn-cs"/>
                <a:hlinkClick r:id="rId1"/>
              </a:rPr>
              <a:t>http://sibou.ru</a:t>
            </a: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в разделе "Вебинары". </a:t>
            </a: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0" name="Номер слайда 4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45061" name="Рисунок 5" descr="s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052513"/>
            <a:ext cx="2160588" cy="306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TextBox 1"/>
          <p:cNvSpPr txBox="1"/>
          <p:nvPr/>
        </p:nvSpPr>
        <p:spPr>
          <a:xfrm>
            <a:off x="468313" y="4149725"/>
            <a:ext cx="80645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ru-RU" altLang="ru-RU" sz="2000" dirty="0">
                <a:latin typeface="Calibri" panose="020F0502020204030204" pitchFamily="34" charset="0"/>
              </a:rPr>
              <a:t>Рассылка свидетельств осуществляется после получения оплаты </a:t>
            </a:r>
            <a:r>
              <a:rPr lang="ru-RU" altLang="ru-RU" sz="2000" b="1" dirty="0">
                <a:latin typeface="Calibri" panose="020F0502020204030204" pitchFamily="34" charset="0"/>
              </a:rPr>
              <a:t>на следующий рабочий день </a:t>
            </a:r>
            <a:r>
              <a:rPr lang="ru-RU" altLang="ru-RU" sz="2000" dirty="0">
                <a:latin typeface="Calibri" panose="020F0502020204030204" pitchFamily="34" charset="0"/>
              </a:rPr>
              <a:t>после вебинара.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endParaRPr lang="ru-RU" altLang="ru-RU" sz="2000" dirty="0">
              <a:latin typeface="Calibri" panose="020F0502020204030204" pitchFamily="34" charset="0"/>
            </a:endParaRPr>
          </a:p>
          <a:p>
            <a:r>
              <a:rPr lang="ru-RU" altLang="ru-RU" sz="2000" dirty="0">
                <a:latin typeface="Calibri" panose="020F0502020204030204" pitchFamily="34" charset="0"/>
              </a:rPr>
              <a:t>Запись вебинара и материалы будут доступны также </a:t>
            </a:r>
            <a:br>
              <a:rPr lang="ru-RU" altLang="ru-RU" sz="2000" dirty="0">
                <a:latin typeface="Calibri" panose="020F0502020204030204" pitchFamily="34" charset="0"/>
              </a:rPr>
            </a:br>
            <a:r>
              <a:rPr lang="ru-RU" altLang="ru-RU" sz="2000" b="1" dirty="0">
                <a:latin typeface="Calibri" panose="020F0502020204030204" pitchFamily="34" charset="0"/>
              </a:rPr>
              <a:t>на следующий рабочий день </a:t>
            </a:r>
            <a:r>
              <a:rPr lang="ru-RU" altLang="ru-RU" sz="2000" dirty="0">
                <a:latin typeface="Calibri" panose="020F0502020204030204" pitchFamily="34" charset="0"/>
              </a:rPr>
              <a:t>после вебинара на сайте </a:t>
            </a:r>
            <a:r>
              <a:rPr lang="en-US" altLang="ru-RU" sz="2000" dirty="0">
                <a:latin typeface="Calibri" panose="020F0502020204030204" pitchFamily="34" charset="0"/>
                <a:hlinkClick r:id="rId1"/>
              </a:rPr>
              <a:t>http://sibou.ru</a:t>
            </a:r>
            <a:r>
              <a:rPr lang="ru-RU" altLang="ru-RU" sz="2000" dirty="0">
                <a:latin typeface="Calibri" panose="020F0502020204030204" pitchFamily="34" charset="0"/>
              </a:rPr>
              <a:t> в разделе "Вебинары" - "Офлайн вебинары".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dirty="0"/>
              <a:t>Курсы повышения квалификации</a:t>
            </a:r>
            <a:endParaRPr lang="ru-RU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329238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Западно-Сибирский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межрегиональный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образовательный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центр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предлагает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около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200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курсов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повышения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квалификации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целому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ряду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направлений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Наиболее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популярные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них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Формирование и оценка функциональной грамотности обучающихся с учетом требований ФГОС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Организация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образовательного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процесса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условиях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карантинных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мероприятий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пандемии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коронавируса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Реализация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дистанционного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образовательном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процессе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условиях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реализации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ФГОС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Современные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тенденции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воспитательной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работы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образовательных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организациях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Первая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помощь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Особенности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работы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обучающимися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 ОВЗ и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инвалидностью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условиях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реализации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ФГОС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705" marR="0" lvl="0" indent="-1797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Профилактика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коронавируса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гриппа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других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острых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респираторных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заболеваний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образовательных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организациях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Форма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дистанционная</a:t>
            </a:r>
            <a:r>
              <a:rPr kumimoji="0" lang="ru-RU" altLang="ru-RU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без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отрыва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работы</a:t>
            </a:r>
            <a:r>
              <a:rPr kumimoji="0" lang="ru-RU" alt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Для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групповых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заявок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действуют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скидки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Записывайтесь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уже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сейчас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нашем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сайте</a:t>
            </a:r>
            <a:r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/>
            <a:r>
              <a:rPr lang="ru-RU" altLang="ru-RU" dirty="0"/>
              <a:t>Программы профессиональной переподготовки</a:t>
            </a:r>
            <a:endParaRPr lang="ru-RU" alt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3292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Западно-Сибирский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межрегиональный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образовательный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центр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предлагает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программы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профессиональной</a:t>
            </a: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переподготовки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Наиболее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популярные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программы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Менеджмент в образовательной организации.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 (преподаватель) среднего профессионального образования.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 дополнительного образования детей и взрослых.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Педагогика и методика начального образования.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Психолого-педагогическое образование.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Дошкольное образование: педагогика и психология.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Педагогическое образование: педагог-организатор.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Педагогическое образование: учитель физической культуры.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Методист образовательной организации. 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Социальная педагогика.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бъем программ 288 (576) часов, продолжительность обучения  2 (3,5) месяца, по завершении обучения слушатели получают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диплом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 профессиональной переподготовке установленного образца. Форма обучения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дистанционная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без отрыва от работы.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ctr"/>
            <a:r>
              <a:rPr lang="ru-RU" altLang="ru-RU" dirty="0"/>
              <a:t>Непедагогические программы переподготовки</a:t>
            </a:r>
            <a:endParaRPr lang="ru-RU" alt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Западно-Сибирский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образовательный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центр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предлагает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для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всех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желающих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пройти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непедагогические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программы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профессиональной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переподготовки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Экономика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менеджмент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организации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Экономика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управление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предприятии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Социальная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Юриспруденция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Секретарь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руководителя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Кадровое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делопроизводство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Гостиничное дело.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Объем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программ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288 (576)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часов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продолжительность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(3,5)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месяца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завершении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слушатели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получают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диплом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профессиональной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переподготовке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установленного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образца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Форма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дистанционная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без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отрыва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работы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2000" dirty="0"/>
            </a:br>
            <a:br>
              <a:rPr sz="2000" dirty="0"/>
            </a:br>
            <a:r>
              <a:rPr sz="2000" dirty="0"/>
              <a:t>Социально-эмоциональная компетентность (по Р. Бар-Ону):</a:t>
            </a:r>
            <a:br>
              <a:rPr sz="2000" dirty="0"/>
            </a:br>
            <a:r>
              <a:rPr sz="2000" dirty="0"/>
              <a:t>                      </a:t>
            </a:r>
            <a:r>
              <a:rPr sz="1800" dirty="0"/>
              <a:t>ВНУТРИЛИЧНОСТНАЯ СФЕРА</a:t>
            </a:r>
            <a:br>
              <a:rPr sz="2000" dirty="0"/>
            </a:br>
            <a:br>
              <a:rPr sz="2000" dirty="0"/>
            </a:br>
            <a:endParaRPr sz="2000" dirty="0"/>
          </a:p>
        </p:txBody>
      </p:sp>
      <p:sp>
        <p:nvSpPr>
          <p:cNvPr id="9219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472112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b="1" i="1" kern="1200" dirty="0">
                <a:latin typeface="Arial" panose="020B0604020202020204" pitchFamily="34" charset="0"/>
                <a:ea typeface="+mn-ea"/>
                <a:cs typeface="+mn-cs"/>
              </a:rPr>
              <a:t>Способность понимать что вы чувствуете и управлять собой.</a:t>
            </a:r>
            <a:endParaRPr lang="ru-RU" altLang="ru-RU" sz="16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6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Самоанализ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– способность понимать свои чувства и то, какое влияние твое поведение оказывает на окружающих.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Ассертивность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– способность ясно выражать свои чувства и мысли, проявлять твердость убеждений и добиваться удовлетворять свои желания законными средствами, принимая во внимание предпочтения и реакции других людей. Не предполагает единую линию поведения. Сопряжена с легкостью и активностью. Противоположности: агрессия, пассивность, стеснительность.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Независимость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– способность самостоятельно принимать решения и контролировать себя, твердо стоя на ногах. Быть свободным от эмоциональной зависимости, выполнять свои обязанности, не становясь их рабом.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Самооценка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(самоуважение) – умение распознавать свои сильные и слабые стороны; оставаться в согласии с собой, уважать себя и воспринимать положительно, но не отрицая минусов. На противоположном конце шкалы – чувство собственной несостоятельности и неполноценности, самолюбие (когда минусов не замечаешь), гипертрофированное чувство собственной важности.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latin typeface="Arial" panose="020B0604020202020204" pitchFamily="34" charset="0"/>
                <a:ea typeface="+mn-ea"/>
                <a:cs typeface="+mn-cs"/>
              </a:rPr>
              <a:t>Самоактуализация</a:t>
            </a: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 – это развитие в себе непрерывного динамического процесса стремления к максимальному развитию и способность реализовывать свой потенциал, связанные с чувством полноценности жизни и удовлетворения собой.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6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lang="ru-RU" altLang="ru-RU" sz="16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1800" dirty="0"/>
            </a:br>
            <a:br>
              <a:rPr sz="1800" dirty="0"/>
            </a:br>
            <a:r>
              <a:rPr sz="2000" dirty="0"/>
              <a:t>Социально-эмоциональная компетентность (по Р. Бар-Ону):</a:t>
            </a:r>
            <a:br>
              <a:rPr sz="2000" dirty="0"/>
            </a:br>
            <a:r>
              <a:rPr sz="1800" dirty="0"/>
              <a:t>                    СФЕРА МЕЖЛИЧНОСТНЫХ ОТНОШЕНИЙ</a:t>
            </a:r>
            <a:br>
              <a:rPr sz="2000" dirty="0"/>
            </a:br>
            <a:br>
              <a:rPr sz="1800" dirty="0"/>
            </a:br>
            <a:endParaRPr sz="2300" dirty="0"/>
          </a:p>
        </p:txBody>
      </p:sp>
      <p:sp>
        <p:nvSpPr>
          <p:cNvPr id="1024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1196975"/>
            <a:ext cx="8207375" cy="5111750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700" b="1" i="1" kern="1200" dirty="0">
                <a:latin typeface="Arial" panose="020B0604020202020204" pitchFamily="34" charset="0"/>
                <a:ea typeface="+mn-ea"/>
                <a:cs typeface="+mn-cs"/>
              </a:rPr>
              <a:t>Способность взаимодействовать с людьми на уровне искусства общения.</a:t>
            </a:r>
            <a:endParaRPr lang="ru-RU" altLang="ru-RU" sz="17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7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700" u="sng" kern="1200" dirty="0">
                <a:latin typeface="Arial" panose="020B0604020202020204" pitchFamily="34" charset="0"/>
                <a:ea typeface="+mn-ea"/>
                <a:cs typeface="+mn-cs"/>
              </a:rPr>
              <a:t>Эмпатия</a:t>
            </a: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 – это умение понимать чувства других и способность дать им понять, что вам известны их чувства. Не включает в себя любезность или сочувствие.</a:t>
            </a:r>
            <a:endParaRPr lang="ru-RU" altLang="ru-RU" sz="17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7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700" u="sng" kern="1200" dirty="0">
                <a:latin typeface="Arial" panose="020B0604020202020204" pitchFamily="34" charset="0"/>
                <a:ea typeface="+mn-ea"/>
                <a:cs typeface="+mn-cs"/>
              </a:rPr>
              <a:t>Социальная ответственность</a:t>
            </a: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 – способность к взаимовыгодному сотрудничеству, включающая в себя совесть, нравственность и заботу о ближнем.</a:t>
            </a:r>
            <a:endParaRPr lang="ru-RU" altLang="ru-RU" sz="17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7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700" u="sng" kern="1200" dirty="0">
                <a:latin typeface="Arial" panose="020B0604020202020204" pitchFamily="34" charset="0"/>
                <a:ea typeface="+mn-ea"/>
                <a:cs typeface="+mn-cs"/>
              </a:rPr>
              <a:t>Межличностные отношения</a:t>
            </a:r>
            <a:r>
              <a:rPr lang="ru-RU" altLang="ru-RU" sz="1700" kern="1200" dirty="0">
                <a:latin typeface="Arial" panose="020B0604020202020204" pitchFamily="34" charset="0"/>
                <a:ea typeface="+mn-ea"/>
                <a:cs typeface="+mn-cs"/>
              </a:rPr>
              <a:t> – это навыки конструктивного общения через вербальные и невербальные коммуникации, способность устанавливать и поддерживать взаимовыгодные отношения, основанные на чувстве эмоциональной близости, умение чувствовать себя свободно и комфортно в социальных контактах.</a:t>
            </a:r>
            <a:endParaRPr lang="ru-RU" altLang="ru-RU" sz="17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1800" dirty="0"/>
            </a:br>
            <a:r>
              <a:rPr sz="2000" dirty="0"/>
              <a:t>Социально-эмоциональная компетентность (по Р. Бар-Ону):</a:t>
            </a:r>
            <a:br>
              <a:rPr sz="1800" dirty="0"/>
            </a:br>
            <a:r>
              <a:rPr sz="1800" dirty="0"/>
              <a:t>                                      СФЕРА АДАПТИВНОСТИ</a:t>
            </a:r>
            <a:br>
              <a:rPr sz="1800" dirty="0"/>
            </a:br>
            <a:endParaRPr sz="2300" dirty="0"/>
          </a:p>
        </p:txBody>
      </p:sp>
      <p:sp>
        <p:nvSpPr>
          <p:cNvPr id="11267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207375" cy="54006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ru-RU" altLang="ru-RU" sz="1600" b="1" i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Способность быть гибким, реалистичным, адекватно вести себя в любой ситуации и решать проблемы по мере их возникновения.</a:t>
            </a:r>
            <a:endParaRPr lang="ru-RU" altLang="ru-RU" sz="1600" b="1" i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Решение проблем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способность выявлять и формулировать проблемы, а также вырабатывать и превращать в жизнь потенциально эффективные пути их решения.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Оценка действительности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способность верно определять соотношение между своим опытом и тем, что объективно существует (видеть мир таким, какой он есть). Акцент ставится на прагматизм, объективность, адекватность восприятия. Включает способность концентрироваться и сосредотачиваться.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ru-RU" altLang="ru-RU" sz="1600" u="sng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Гибкость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способность согласовывать свои чувства, мысли и действия с меняющимися обстоятельствами; умение адаптироваться к незнакомым, непредсказуемым и быстро меняющимся обстоятельствам. Гибкие люди обладают быстрой реакцией, не грязнут в излишнем консерватизме, меняют свою точку зрения, когда получают доказательства того, что заблуждались. Это отсутствие привязанности к реальности. Противоположность: непреклонность, упрямство.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/>
          <a:p>
            <a:pPr>
              <a:buNone/>
            </a:pPr>
            <a:br>
              <a:rPr sz="1600" dirty="0"/>
            </a:br>
            <a:r>
              <a:rPr sz="2000" dirty="0"/>
              <a:t>Социально-эмоциональная компетентность (по Р. Бар-Ону):</a:t>
            </a:r>
            <a:br>
              <a:rPr sz="2000" dirty="0"/>
            </a:br>
            <a:endParaRPr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836613"/>
            <a:ext cx="8207375" cy="5472113"/>
          </a:xfrm>
        </p:spPr>
        <p:txBody>
          <a:bodyPr vert="horz" wrap="square" lIns="91440" tIns="45720" rIns="91440" bIns="45720" numCol="1" anchor="t" anchorCtr="0" compatLnSpc="1"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ru-RU" sz="1800" b="1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СФЕРА УПРАВЛЕНИЯ СТРЕССОМ</a:t>
            </a:r>
            <a:endParaRPr 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b="1" i="1" kern="1200" dirty="0">
                <a:latin typeface="Arial" panose="020B0604020202020204" pitchFamily="34" charset="0"/>
                <a:ea typeface="+mn-ea"/>
                <a:cs typeface="+mn-cs"/>
              </a:rPr>
              <a:t>Умение противостоять стрессу, контролировать импульсивность, «не расклеиваться», не терять самообладание и не становиться его жертвой.</a:t>
            </a:r>
            <a:endParaRPr lang="ru-RU" sz="14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ru-RU" sz="1400" u="sng" kern="1200" dirty="0">
                <a:latin typeface="Arial" panose="020B0604020202020204" pitchFamily="34" charset="0"/>
                <a:ea typeface="+mn-ea"/>
                <a:cs typeface="+mn-cs"/>
              </a:rPr>
              <a:t>Толерантность к стрессу </a:t>
            </a: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– способность противостоять стрессовым ситуациям без симптомов физического или эмоционального напряжения. Это находчивость, владение собой. Стресс обычно проходит через 3 стадии – тревога, сопротивление, истощение.</a:t>
            </a: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ru-RU" sz="1400" u="sng" kern="1200" dirty="0">
                <a:latin typeface="Arial" panose="020B0604020202020204" pitchFamily="34" charset="0"/>
                <a:ea typeface="+mn-ea"/>
                <a:cs typeface="+mn-cs"/>
              </a:rPr>
              <a:t>Контроль импульсивности </a:t>
            </a: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– способность устоять перед соблазном, побуждением действовать на волне эмоций («рубить с плеча»). Противоположности: вспыльчивость, раздражительность.</a:t>
            </a:r>
            <a:endParaRPr lang="ru-RU" sz="1800" b="1" kern="12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ru-RU" sz="1800" b="1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СФЕРА ОБЩЕГО НАСТРОЕНИЯ</a:t>
            </a:r>
            <a:endParaRPr lang="ru-RU" sz="18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b="1" i="1" kern="1200" dirty="0">
                <a:latin typeface="Arial" panose="020B0604020202020204" pitchFamily="34" charset="0"/>
                <a:ea typeface="+mn-ea"/>
                <a:cs typeface="+mn-cs"/>
              </a:rPr>
              <a:t>Позитивное восприятие жизни, удовлетворенность в целом.</a:t>
            </a:r>
            <a:endParaRPr lang="ru-RU" sz="1400" b="1" i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lang="ru-RU" sz="1400" u="sng" kern="1200" dirty="0">
                <a:latin typeface="Arial" panose="020B0604020202020204" pitchFamily="34" charset="0"/>
                <a:ea typeface="+mn-ea"/>
                <a:cs typeface="+mn-cs"/>
              </a:rPr>
              <a:t>Удовлетворенность жизнью</a:t>
            </a: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– способность веселиться, быть умиротворенным, жизнерадостным, воодушевленным. Противоположности – депрессивность, тревожность, вялость, печаль, вина, суицидальность.</a:t>
            </a: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just">
              <a:buClrTx/>
              <a:buSzTx/>
              <a:buFont typeface="Arial" panose="020B0604020202020204" pitchFamily="34" charset="0"/>
              <a:buNone/>
            </a:pP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ru-RU" sz="1400" u="sng" kern="1200" dirty="0">
                <a:latin typeface="Arial" panose="020B0604020202020204" pitchFamily="34" charset="0"/>
                <a:ea typeface="+mn-ea"/>
                <a:cs typeface="+mn-cs"/>
              </a:rPr>
              <a:t>Оптимизм</a:t>
            </a:r>
            <a:r>
              <a:rPr lang="ru-RU" sz="1400" kern="1200" dirty="0">
                <a:latin typeface="Arial" panose="020B0604020202020204" pitchFamily="34" charset="0"/>
                <a:ea typeface="+mn-ea"/>
                <a:cs typeface="+mn-cs"/>
              </a:rPr>
              <a:t> – энтузиазм в любом виде деятельности, умение видеть светлую сторону во всем и не унывать. Это не склонность верить, что все будет хорошо и болтать на ободряющие темы (что раздражает), чтобы сохранить вокруг себя положительную атмосферу. Это способность не позволять думать и говорить в деструктивном ключе, видеть неудачи как ситуативное явление. Опасность – «розовые очки». Противоположности – «гибкий оптимизм» vs. «слепой оптимизм».</a:t>
            </a:r>
            <a:endParaRPr 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2492375"/>
            <a:ext cx="5795962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765175"/>
            <a:ext cx="8207375" cy="5543550"/>
          </a:xfrm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endParaRPr lang="ru-RU" altLang="ru-RU" sz="2000" b="1" kern="1200" dirty="0">
              <a:solidFill>
                <a:srgbClr val="180FC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2000" b="1" kern="1200" dirty="0">
                <a:solidFill>
                  <a:srgbClr val="180FC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Эмоциональный интеллект </a:t>
            </a:r>
            <a:endParaRPr lang="ru-RU" altLang="ru-RU" sz="2000" b="1" kern="1200" dirty="0">
              <a:solidFill>
                <a:srgbClr val="180FC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(англ. </a:t>
            </a:r>
            <a:r>
              <a:rPr lang="ru-RU" altLang="ru-RU" sz="1600" b="1" i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emotional intelligence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altLang="ru-RU" sz="16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</a:t>
            </a: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способность человека распознавать эмоции,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понимать намерения, мотивацию и желания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людей и свои собственные, 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способность управлять 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своими эмоциями и эмоциями других людей </a:t>
            </a:r>
            <a:endParaRPr lang="ru-RU" altLang="ru-RU" sz="16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SzTx/>
              <a:buFont typeface="Arial" panose="020B0604020202020204" pitchFamily="34" charset="0"/>
            </a:pPr>
            <a:r>
              <a:rPr lang="ru-RU" altLang="ru-RU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целях решения практических задач</a:t>
            </a:r>
            <a:r>
              <a:rPr lang="ru-RU" altLang="ru-RU" sz="1600" kern="1200" dirty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altLang="ru-RU" sz="1600" kern="1200" dirty="0">
              <a:solidFill>
                <a:srgbClr val="3333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  <a:buSzTx/>
              <a:buFont typeface="Arial" panose="020B0604020202020204" pitchFamily="34" charset="0"/>
            </a:pPr>
            <a:endParaRPr lang="ru-RU" altLang="ru-RU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sp>
        <p:nvSpPr>
          <p:cNvPr id="13317" name="Номер слайда 3"/>
          <p:cNvSpPr txBox="1">
            <a:spLocks noGrp="1"/>
          </p:cNvSpPr>
          <p:nvPr>
            <p:ph type="sldNum" sz="quarter" idx="11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898989"/>
                </a:solidFill>
              </a:rPr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для вебинар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вебинаров</Template>
  <TotalTime>0</TotalTime>
  <Words>29788</Words>
  <Application>WPS Presentation</Application>
  <PresentationFormat>Экран (4:3)</PresentationFormat>
  <Paragraphs>583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Symbol</vt:lpstr>
      <vt:lpstr>Roboto</vt:lpstr>
      <vt:lpstr>Calligraphia Two</vt:lpstr>
      <vt:lpstr>Microsoft YaHei</vt:lpstr>
      <vt:lpstr>Arial Unicode MS</vt:lpstr>
      <vt:lpstr>Courier New</vt:lpstr>
      <vt:lpstr>myriadProRegular</vt:lpstr>
      <vt:lpstr>Arial</vt:lpstr>
      <vt:lpstr>Шаблон для вебинаров</vt:lpstr>
      <vt:lpstr>Специальное оформление</vt:lpstr>
      <vt:lpstr>2_Специальное оформление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Западно-Сибирский МОЦ</dc:creator>
  <cp:lastModifiedBy>User</cp:lastModifiedBy>
  <cp:revision>164</cp:revision>
  <dcterms:created xsi:type="dcterms:W3CDTF">2017-08-31T04:56:33Z</dcterms:created>
  <dcterms:modified xsi:type="dcterms:W3CDTF">2022-12-14T04:44:44Z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2D9C3326EF1D4C6D98284E832A0D92EE</vt:lpwstr>
  </property>
  <property fmtid="{D5CDD505-2E9C-101B-9397-08002B2CF9AE}" pid="3" name="KSOProductBuildVer">
    <vt:lpwstr>1049-11.2.0.11254</vt:lpwstr>
  </property>
</Properties>
</file>