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handoutMasters/handoutMaster1.xml" ContentType="application/vnd.openxmlformats-officedocument.presentationml.handoutMaster+xml"/>
  <Override PartName="/ppt/media/image1.svg" ContentType="image/svg+xml"/>
  <Override PartName="/ppt/media/image10.svg" ContentType="image/svg+xml"/>
  <Override PartName="/ppt/media/image11.svg" ContentType="image/svg+xml"/>
  <Override PartName="/ppt/media/image2.svg" ContentType="image/svg+xml"/>
  <Override PartName="/ppt/media/image3.svg" ContentType="image/svg+xml"/>
  <Override PartName="/ppt/media/image4.svg" ContentType="image/svg+xml"/>
  <Override PartName="/ppt/media/image5.svg" ContentType="image/svg+xml"/>
  <Override PartName="/ppt/media/image6.svg" ContentType="image/svg+xml"/>
  <Override PartName="/ppt/media/image7.svg" ContentType="image/svg+xml"/>
  <Override PartName="/ppt/media/image8.svg" ContentType="image/svg+xml"/>
  <Override PartName="/ppt/media/image9.svg" ContentType="image/svg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>
  <p:sldMasterIdLst>
    <p:sldMasterId id="2147483648" r:id="rId1"/>
  </p:sldMasterIdLst>
  <p:notesMasterIdLst>
    <p:notesMasterId r:id="rId4"/>
  </p:notesMasterIdLst>
  <p:handoutMasterIdLst>
    <p:handoutMasterId r:id="rId13"/>
  </p:handoutMasterIdLst>
  <p:sldIdLst>
    <p:sldId id="256" r:id="rId3"/>
    <p:sldId id="258" r:id="rId5"/>
    <p:sldId id="259" r:id="rId6"/>
    <p:sldId id="266" r:id="rId7"/>
    <p:sldId id="267" r:id="rId8"/>
    <p:sldId id="283" r:id="rId9"/>
    <p:sldId id="268" r:id="rId10"/>
    <p:sldId id="274" r:id="rId11"/>
    <p:sldId id="275" r:id="rId12"/>
  </p:sldIdLst>
  <p:sldSz cx="9144000" cy="6858000" type="screen4x3"/>
  <p:notesSz cx="6797675" cy="9926320"/>
  <p:defaultTextStyle>
    <a:defPPr rtl="0"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14" autoAdjust="0"/>
    <p:restoredTop sz="94660"/>
  </p:normalViewPr>
  <p:slideViewPr>
    <p:cSldViewPr>
      <p:cViewPr varScale="1">
        <p:scale>
          <a:sx n="92" d="100"/>
          <a:sy n="92" d="100"/>
        </p:scale>
        <p:origin x="1380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89" d="100"/>
          <a:sy n="89" d="100"/>
        </p:scale>
        <p:origin x="303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" Type="http://schemas.openxmlformats.org/officeDocument/2006/relationships/theme" Target="theme/theme1.xml"/><Relationship Id="rId16" Type="http://schemas.openxmlformats.org/officeDocument/2006/relationships/tableStyles" Target="tableStyles.xml"/><Relationship Id="rId15" Type="http://schemas.openxmlformats.org/officeDocument/2006/relationships/viewProps" Target="viewProps.xml"/><Relationship Id="rId14" Type="http://schemas.openxmlformats.org/officeDocument/2006/relationships/presProps" Target="presProps.xml"/><Relationship Id="rId13" Type="http://schemas.openxmlformats.org/officeDocument/2006/relationships/handoutMaster" Target="handoutMasters/handoutMaster1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50443" y="0"/>
            <a:ext cx="2945659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805BA435-D711-4649-884A-BCD762FE436E}" type="datetime1">
              <a:rPr lang="ru-RU" smtClean="0"/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ru-RU"/>
          </a:p>
        </p:txBody>
      </p:sp>
      <p:sp>
        <p:nvSpPr>
          <p:cNvPr id="5" name="Номер слайда 4"/>
          <p:cNvSpPr>
            <a:spLocks noGrp="1"/>
          </p:cNvSpPr>
          <p:nvPr>
            <p:ph type="sldNum" sz="quarter" idx="3"/>
          </p:nvPr>
        </p:nvSpPr>
        <p:spPr>
          <a:xfrm>
            <a:off x="3850443" y="9428584"/>
            <a:ext cx="2945659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93651B54-B3D4-4259-87D6-3EA93A220909}" type="slidenum">
              <a:rPr lang="ru-RU" smtClean="0"/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rtlCol="0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rtlCol="0"/>
          <a:lstStyle>
            <a:lvl1pPr algn="r">
              <a:defRPr sz="1200"/>
            </a:lvl1pPr>
          </a:lstStyle>
          <a:p>
            <a:pPr rtl="0"/>
            <a:fld id="{2941484D-016F-4E62-BC6C-BB68345098DF}" type="datetime1">
              <a:rPr lang="ru-RU" noProof="0" smtClean="0"/>
            </a:fld>
            <a:endParaRPr lang="ru-RU" noProof="0" dirty="0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rtlCol="0" anchor="ctr"/>
          <a:lstStyle/>
          <a:p>
            <a:pPr rtl="0"/>
            <a:endParaRPr lang="ru-RU" noProof="0" dirty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rtlCol="0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defRPr/>
            </a:pPr>
            <a:r>
              <a:rPr lang="ru-RU"/>
              <a:t>Образец текста</a:t>
            </a:r>
            <a:endParaRPr lang="ru-RU"/>
          </a:p>
          <a:p>
            <a:pPr lvl="1" rtl="0"/>
            <a:r>
              <a:rPr lang="ru-RU" noProof="0"/>
              <a:t>Второй </a:t>
            </a:r>
            <a:r>
              <a:rPr lang="ru-RU" noProof="0" dirty="0"/>
              <a:t>уровень</a:t>
            </a:r>
            <a:endParaRPr lang="ru-RU" noProof="0" dirty="0"/>
          </a:p>
          <a:p>
            <a:pPr lvl="2" rtl="0"/>
            <a:r>
              <a:rPr lang="ru-RU" noProof="0" dirty="0"/>
              <a:t>Третий уровень</a:t>
            </a:r>
            <a:endParaRPr lang="ru-RU" noProof="0" dirty="0"/>
          </a:p>
          <a:p>
            <a:pPr lvl="3" rtl="0"/>
            <a:r>
              <a:rPr lang="ru-RU" noProof="0" dirty="0"/>
              <a:t>Четвертый уровень</a:t>
            </a:r>
            <a:endParaRPr lang="ru-RU" noProof="0" dirty="0"/>
          </a:p>
          <a:p>
            <a:pPr lvl="4" rtl="0"/>
            <a:r>
              <a:rPr lang="ru-RU" noProof="0" dirty="0"/>
              <a:t>Пятый уровень</a:t>
            </a:r>
            <a:endParaRPr lang="ru-RU" noProof="0" dirty="0"/>
          </a:p>
        </p:txBody>
      </p:sp>
      <p:sp>
        <p:nvSpPr>
          <p:cNvPr id="6" name="Нижний колонтитул 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rtlCol="0" anchor="b"/>
          <a:lstStyle>
            <a:lvl1pPr algn="l">
              <a:defRPr sz="1200"/>
            </a:lvl1pPr>
          </a:lstStyle>
          <a:p>
            <a:pPr rtl="0"/>
            <a:endParaRPr lang="ru-RU" noProof="0" dirty="0"/>
          </a:p>
        </p:txBody>
      </p:sp>
      <p:sp>
        <p:nvSpPr>
          <p:cNvPr id="7" name="Номер слайда 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/>
            </a:lvl1pPr>
          </a:lstStyle>
          <a:p>
            <a:pPr rtl="0"/>
            <a:fld id="{7C4E7652-46AF-4259-BAE2-54978EA077CD}" type="slidenum">
              <a:rPr lang="ru-RU" noProof="0" smtClean="0"/>
            </a:fld>
            <a:endParaRPr lang="ru-RU" noProof="0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marR="0" indent="0" algn="l" defTabSz="914400" rtl="0" eaLnBrk="1" fontAlgn="auto" latinLnBrk="0" hangingPunct="1">
      <a:lnSpc>
        <a:spcPct val="100000"/>
      </a:lnSpc>
      <a:spcBef>
        <a:spcPts val="0"/>
      </a:spcBef>
      <a:spcAft>
        <a:spcPts val="0"/>
      </a:spcAft>
      <a:buClrTx/>
      <a:buSzTx/>
      <a:buFontTx/>
      <a:buNone/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rtl="0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rtl="0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rtl="0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rtl="0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8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C4E7652-46AF-4259-BAE2-54978EA077CD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C4E7652-46AF-4259-BAE2-54978EA077CD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C4E7652-46AF-4259-BAE2-54978EA077CD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C4E7652-46AF-4259-BAE2-54978EA077CD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C4E7652-46AF-4259-BAE2-54978EA077CD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 rtlCol="0">
            <a:normAutofit/>
          </a:bodyPr>
          <a:lstStyle/>
          <a:p>
            <a:pPr rtl="0"/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 rtlCol="0"/>
          <a:lstStyle/>
          <a:p>
            <a:pPr rtl="0"/>
            <a:fld id="{7C4E7652-46AF-4259-BAE2-54978EA077CD}" type="slidenum">
              <a:rPr lang="ru-RU" smtClean="0"/>
            </a:fld>
            <a:endParaRPr 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9" Type="http://schemas.openxmlformats.org/officeDocument/2006/relationships/image" Target="../media/image4.svg"/><Relationship Id="rId8" Type="http://schemas.openxmlformats.org/officeDocument/2006/relationships/image" Target="../media/image4.png"/><Relationship Id="rId7" Type="http://schemas.openxmlformats.org/officeDocument/2006/relationships/image" Target="../media/image3.svg"/><Relationship Id="rId6" Type="http://schemas.openxmlformats.org/officeDocument/2006/relationships/image" Target="../media/image3.png"/><Relationship Id="rId5" Type="http://schemas.openxmlformats.org/officeDocument/2006/relationships/image" Target="../media/image2.svg"/><Relationship Id="rId4" Type="http://schemas.openxmlformats.org/officeDocument/2006/relationships/image" Target="../media/image2.png"/><Relationship Id="rId3" Type="http://schemas.openxmlformats.org/officeDocument/2006/relationships/image" Target="../media/image1.svg"/><Relationship Id="rId2" Type="http://schemas.openxmlformats.org/officeDocument/2006/relationships/image" Target="../media/image1.png"/><Relationship Id="rId11" Type="http://schemas.openxmlformats.org/officeDocument/2006/relationships/image" Target="../media/image5.svg"/><Relationship Id="rId10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5" Type="http://schemas.openxmlformats.org/officeDocument/2006/relationships/image" Target="../media/image7.svg"/><Relationship Id="rId4" Type="http://schemas.openxmlformats.org/officeDocument/2006/relationships/image" Target="../media/image7.png"/><Relationship Id="rId3" Type="http://schemas.openxmlformats.org/officeDocument/2006/relationships/image" Target="../media/image6.sv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Группа 9"/>
          <p:cNvGrpSpPr/>
          <p:nvPr userDrawn="1"/>
        </p:nvGrpSpPr>
        <p:grpSpPr>
          <a:xfrm>
            <a:off x="-1" y="-10825"/>
            <a:ext cx="9144002" cy="6515395"/>
            <a:chOff x="-1" y="-10825"/>
            <a:chExt cx="9144002" cy="6515395"/>
          </a:xfrm>
        </p:grpSpPr>
        <p:pic>
          <p:nvPicPr>
            <p:cNvPr id="11" name="Графический объект 10"/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457200" y="-10825"/>
              <a:ext cx="3429000" cy="3181546"/>
            </a:xfrm>
            <a:prstGeom prst="rect">
              <a:avLst/>
            </a:prstGeom>
          </p:spPr>
        </p:pic>
        <p:pic>
          <p:nvPicPr>
            <p:cNvPr id="12" name="Графический объект 11"/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1295401" y="-10825"/>
              <a:ext cx="7848600" cy="3522243"/>
            </a:xfrm>
            <a:prstGeom prst="rect">
              <a:avLst/>
            </a:prstGeom>
          </p:spPr>
        </p:pic>
        <p:pic>
          <p:nvPicPr>
            <p:cNvPr id="13" name="Графический объект 12"/>
            <p:cNvPicPr>
              <a:picLocks noChangeAspect="1"/>
            </p:cNvPicPr>
            <p:nvPr userDrawn="1"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2831825" y="2232482"/>
              <a:ext cx="1282976" cy="1108588"/>
            </a:xfrm>
            <a:prstGeom prst="rect">
              <a:avLst/>
            </a:prstGeom>
          </p:spPr>
        </p:pic>
        <p:pic>
          <p:nvPicPr>
            <p:cNvPr id="14" name="Графический объект 13"/>
            <p:cNvPicPr>
              <a:picLocks noChangeAspect="1"/>
            </p:cNvPicPr>
            <p:nvPr userDrawn="1"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-1" y="2962082"/>
              <a:ext cx="2757625" cy="3542488"/>
            </a:xfrm>
            <a:prstGeom prst="rect">
              <a:avLst/>
            </a:prstGeom>
          </p:spPr>
        </p:pic>
        <p:pic>
          <p:nvPicPr>
            <p:cNvPr id="15" name="Графический объект 14"/>
            <p:cNvPicPr>
              <a:picLocks noChangeAspect="1"/>
            </p:cNvPicPr>
            <p:nvPr userDrawn="1"/>
          </p:nvPicPr>
          <p:blipFill>
            <a:blip r:embed="rId10">
              <a:extLst>
                <a:ext uri="{96DAC541-7B7A-43D3-8B79-37D633B846F1}">
                  <asvg:svgBlip xmlns:asvg="http://schemas.microsoft.com/office/drawing/2016/SVG/main" r:embed="rId11"/>
                </a:ext>
              </a:extLst>
            </a:blip>
            <a:stretch>
              <a:fillRect/>
            </a:stretch>
          </p:blipFill>
          <p:spPr>
            <a:xfrm>
              <a:off x="2" y="2313169"/>
              <a:ext cx="2259131" cy="2895506"/>
            </a:xfrm>
            <a:prstGeom prst="rect">
              <a:avLst/>
            </a:prstGeom>
          </p:spPr>
        </p:pic>
      </p:grpSp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3276600" y="1213332"/>
            <a:ext cx="5326856" cy="1425577"/>
          </a:xfrm>
        </p:spPr>
        <p:txBody>
          <a:bodyPr rtlCol="0" anchor="b"/>
          <a:lstStyle>
            <a:lvl1pPr algn="r">
              <a:defRPr sz="4500" b="1">
                <a:solidFill>
                  <a:schemeClr val="bg2"/>
                </a:solidFill>
              </a:defRPr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724400" y="3849666"/>
            <a:ext cx="3879056" cy="1234575"/>
          </a:xfrm>
          <a:noFill/>
        </p:spPr>
        <p:txBody>
          <a:bodyPr rtlCol="0"/>
          <a:lstStyle>
            <a:lvl1pPr marL="0" marR="36830" indent="0" algn="l">
              <a:spcBef>
                <a:spcPts val="0"/>
              </a:spcBef>
              <a:buNone/>
              <a:defRPr>
                <a:ln>
                  <a:noFill/>
                </a:ln>
                <a:solidFill>
                  <a:schemeClr val="bg2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pPr rtl="0"/>
            <a:r>
              <a:rPr lang="ru-RU" noProof="0" smtClean="0"/>
              <a:t>Образец подзаголовка</a:t>
            </a:r>
            <a:endParaRPr lang="ru-RU" noProof="0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>
          <a:xfrm>
            <a:off x="2812256" y="6322007"/>
            <a:ext cx="5791200" cy="365125"/>
          </a:xfrm>
          <a:prstGeom prst="rect">
            <a:avLst/>
          </a:prstGeom>
        </p:spPr>
        <p:txBody>
          <a:bodyPr tIns="0" bIns="0" rtlCol="0" anchor="t"/>
          <a:lstStyle>
            <a:lvl1pPr algn="r">
              <a:defRPr sz="1000"/>
            </a:lvl1pPr>
          </a:lstStyle>
          <a:p>
            <a:pPr algn="r" rtl="0"/>
            <a:endParaRPr lang="ru-RU" sz="1000" noProof="0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>
          <a:xfrm>
            <a:off x="2812256" y="5960055"/>
            <a:ext cx="5791200" cy="365125"/>
          </a:xfrm>
        </p:spPr>
        <p:txBody>
          <a:bodyPr tIns="0" bIns="0" rtlCol="0" anchor="b"/>
          <a:lstStyle>
            <a:lvl1pPr algn="r">
              <a:defRPr sz="1100"/>
            </a:lvl1pPr>
          </a:lstStyle>
          <a:p>
            <a:pPr algn="r" rtl="0"/>
            <a:r>
              <a:rPr lang="ru-RU" sz="1100" noProof="0" smtClean="0"/>
              <a:t>ГБПОУ ВО "ВЮТ"</a:t>
            </a:r>
            <a:endParaRPr lang="ru-RU" sz="1100" noProof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6344" y="384048"/>
            <a:ext cx="4636008" cy="676656"/>
          </a:xfrm>
        </p:spPr>
        <p:txBody>
          <a:bodyPr rtlCol="0"/>
          <a:lstStyle/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Объект 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72000"/>
          </a:xfrm>
        </p:spPr>
        <p:txBody>
          <a:bodyPr rtlCol="0"/>
          <a:lstStyle/>
          <a:p>
            <a:pPr lvl="0" rtl="0"/>
            <a:r>
              <a:rPr lang="ru-RU" noProof="0" smtClean="0"/>
              <a:t>Образец текста</a:t>
            </a:r>
            <a:endParaRPr lang="ru-RU" noProof="0" smtClean="0"/>
          </a:p>
          <a:p>
            <a:pPr lvl="1" rtl="0"/>
            <a:r>
              <a:rPr lang="ru-RU" noProof="0" smtClean="0"/>
              <a:t>Второй уровень</a:t>
            </a:r>
            <a:endParaRPr lang="ru-RU" noProof="0" smtClean="0"/>
          </a:p>
          <a:p>
            <a:pPr lvl="2" rtl="0"/>
            <a:r>
              <a:rPr lang="ru-RU" noProof="0" smtClean="0"/>
              <a:t>Третий уровень</a:t>
            </a:r>
            <a:endParaRPr lang="ru-RU" noProof="0" smtClean="0"/>
          </a:p>
          <a:p>
            <a:pPr lvl="3" rtl="0"/>
            <a:r>
              <a:rPr lang="ru-RU" noProof="0" smtClean="0"/>
              <a:t>Четвертый уровень</a:t>
            </a:r>
            <a:endParaRPr lang="ru-RU" noProof="0" smtClean="0"/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5870448" y="173195"/>
            <a:ext cx="2212848" cy="300831"/>
          </a:xfrm>
        </p:spPr>
        <p:txBody>
          <a:bodyPr rtlCol="0"/>
          <a:lstStyle>
            <a:lvl1pPr>
              <a:defRPr/>
            </a:lvl1pPr>
          </a:lstStyle>
          <a:p>
            <a:pPr rtl="0"/>
            <a:r>
              <a:rPr lang="ru-RU" noProof="0" smtClean="0"/>
              <a:t>ГБПОУ ВО "ВЮТ"</a:t>
            </a:r>
            <a:endParaRPr lang="ru-RU" noProof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FEA1243F-3000-4347-94A4-FBDEAD3122CB}" type="slidenum">
              <a:rPr lang="ru-RU" noProof="0" smtClean="0"/>
            </a:fld>
            <a:endParaRPr lang="ru-RU" noProof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showMasterSp="0" userDrawn="1">
  <p:cSld name="Пользовательский маке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Группа 10"/>
          <p:cNvGrpSpPr/>
          <p:nvPr userDrawn="1"/>
        </p:nvGrpSpPr>
        <p:grpSpPr>
          <a:xfrm>
            <a:off x="5105399" y="3142"/>
            <a:ext cx="4038601" cy="1101851"/>
            <a:chOff x="5334000" y="-37306"/>
            <a:chExt cx="3281716" cy="895350"/>
          </a:xfrm>
        </p:grpSpPr>
        <p:pic>
          <p:nvPicPr>
            <p:cNvPr id="12" name="Графический объект 11"/>
            <p:cNvPicPr>
              <a:picLocks noChangeAspect="1"/>
            </p:cNvPicPr>
            <p:nvPr userDrawn="1"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5448301" y="-37306"/>
              <a:ext cx="3167415" cy="609600"/>
            </a:xfrm>
            <a:prstGeom prst="rect">
              <a:avLst/>
            </a:prstGeom>
          </p:spPr>
        </p:pic>
        <p:pic>
          <p:nvPicPr>
            <p:cNvPr id="13" name="Графический объект 12"/>
            <p:cNvPicPr>
              <a:picLocks noChangeAspect="1"/>
            </p:cNvPicPr>
            <p:nvPr userDrawn="1"/>
          </p:nvPicPr>
          <p:blipFill>
            <a:blip r:embed="rId4">
              <a:extLst>
                <a:ext uri="{96DAC541-7B7A-43D3-8B79-37D633B846F1}">
                  <asvg:svgBlip xmlns:asvg="http://schemas.microsoft.com/office/drawing/2016/SVG/main" r:embed="rId5"/>
                </a:ext>
              </a:extLst>
            </a:blip>
            <a:stretch>
              <a:fillRect/>
            </a:stretch>
          </p:blipFill>
          <p:spPr>
            <a:xfrm>
              <a:off x="5334000" y="-37306"/>
              <a:ext cx="819150" cy="895350"/>
            </a:xfrm>
            <a:prstGeom prst="rect">
              <a:avLst/>
            </a:prstGeom>
          </p:spPr>
        </p:pic>
      </p:grpSp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rtl="0">
              <a:defRPr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 rtlCol="0"/>
          <a:lstStyle/>
          <a:p>
            <a:pPr rtl="0"/>
            <a:r>
              <a:rPr lang="ru-RU" noProof="0" smtClean="0"/>
              <a:t>ГБПОУ ВО "ВЮТ"</a:t>
            </a:r>
            <a:endParaRPr lang="ru-RU" noProof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pPr rtl="0"/>
            <a:fld id="{49598980-D22C-4904-9F8F-3DB09B2ECD84}" type="slidenum">
              <a:rPr lang="ru-RU" noProof="0" smtClean="0"/>
            </a:fld>
            <a:endParaRPr lang="ru-RU" noProof="0"/>
          </a:p>
        </p:txBody>
      </p:sp>
      <p:sp>
        <p:nvSpPr>
          <p:cNvPr id="14" name="Объект 2"/>
          <p:cNvSpPr>
            <a:spLocks noGrp="1"/>
          </p:cNvSpPr>
          <p:nvPr>
            <p:ph idx="1"/>
          </p:nvPr>
        </p:nvSpPr>
        <p:spPr>
          <a:xfrm>
            <a:off x="457200" y="1425655"/>
            <a:ext cx="7726680" cy="571500"/>
          </a:xfrm>
        </p:spPr>
        <p:txBody>
          <a:bodyPr rtlCol="0">
            <a:normAutofit/>
          </a:bodyPr>
          <a:lstStyle>
            <a:lvl1pPr marL="64135" indent="0">
              <a:buFont typeface="Arial" panose="020B0604020202020204" pitchFamily="34" charset="0"/>
              <a:buNone/>
              <a:defRPr sz="2000"/>
            </a:lvl1pPr>
            <a:lvl2pPr marL="537210" indent="0">
              <a:buNone/>
              <a:defRPr/>
            </a:lvl2pPr>
            <a:lvl3pPr marL="877570" indent="0">
              <a:buNone/>
              <a:defRPr/>
            </a:lvl3pPr>
            <a:lvl4pPr marL="1161415" indent="0">
              <a:buNone/>
              <a:defRPr/>
            </a:lvl4pPr>
            <a:lvl5pPr marL="1390015" indent="0">
              <a:buNone/>
              <a:defRPr/>
            </a:lvl5pPr>
          </a:lstStyle>
          <a:p>
            <a:pPr lvl="0" rtl="0"/>
            <a:r>
              <a:rPr lang="ru-RU" noProof="0" smtClean="0"/>
              <a:t>Образец текста</a:t>
            </a:r>
            <a:endParaRPr lang="ru-RU" noProof="0" smtClean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/>
        <p:txBody>
          <a:bodyPr rtlCol="0"/>
          <a:lstStyle>
            <a:lvl1pPr marL="182880" algn="l">
              <a:defRPr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Объект 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 rtlCol="0"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ru-RU" noProof="0" smtClean="0"/>
              <a:t>Образец текста</a:t>
            </a:r>
            <a:endParaRPr lang="ru-RU" noProof="0" smtClean="0"/>
          </a:p>
          <a:p>
            <a:pPr lvl="1" rtl="0"/>
            <a:r>
              <a:rPr lang="ru-RU" noProof="0" smtClean="0"/>
              <a:t>Второй уровень</a:t>
            </a:r>
            <a:endParaRPr lang="ru-RU" noProof="0" smtClean="0"/>
          </a:p>
          <a:p>
            <a:pPr lvl="2" rtl="0"/>
            <a:r>
              <a:rPr lang="ru-RU" noProof="0" smtClean="0"/>
              <a:t>Третий уровень</a:t>
            </a:r>
            <a:endParaRPr lang="ru-RU" noProof="0" smtClean="0"/>
          </a:p>
          <a:p>
            <a:pPr lvl="3" rtl="0"/>
            <a:r>
              <a:rPr lang="ru-RU" noProof="0" smtClean="0"/>
              <a:t>Четвертый уровень</a:t>
            </a:r>
            <a:endParaRPr lang="ru-RU" noProof="0" smtClean="0"/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Объект 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 rtlCol="0"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ru-RU" noProof="0" smtClean="0"/>
              <a:t>Образец текста</a:t>
            </a:r>
            <a:endParaRPr lang="ru-RU" noProof="0" smtClean="0"/>
          </a:p>
          <a:p>
            <a:pPr lvl="1" rtl="0"/>
            <a:r>
              <a:rPr lang="ru-RU" noProof="0" smtClean="0"/>
              <a:t>Второй уровень</a:t>
            </a:r>
            <a:endParaRPr lang="ru-RU" noProof="0" smtClean="0"/>
          </a:p>
          <a:p>
            <a:pPr lvl="2" rtl="0"/>
            <a:r>
              <a:rPr lang="ru-RU" noProof="0" smtClean="0"/>
              <a:t>Третий уровень</a:t>
            </a:r>
            <a:endParaRPr lang="ru-RU" noProof="0" smtClean="0"/>
          </a:p>
          <a:p>
            <a:pPr lvl="3" rtl="0"/>
            <a:r>
              <a:rPr lang="ru-RU" noProof="0" smtClean="0"/>
              <a:t>Четвертый уровень</a:t>
            </a:r>
            <a:endParaRPr lang="ru-RU" noProof="0" smtClean="0"/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5870448" y="173195"/>
            <a:ext cx="2212848" cy="301752"/>
          </a:xfrm>
        </p:spPr>
        <p:txBody>
          <a:bodyPr rtlCol="0"/>
          <a:lstStyle/>
          <a:p>
            <a:pPr rtl="0"/>
            <a:r>
              <a:rPr lang="ru-RU" noProof="0" smtClean="0"/>
              <a:t>ГБПОУ ВО "ВЮТ"</a:t>
            </a:r>
            <a:endParaRPr lang="ru-RU" noProof="0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80070" y="173195"/>
            <a:ext cx="502920" cy="301752"/>
          </a:xfrm>
        </p:spPr>
        <p:txBody>
          <a:bodyPr rtlCol="0"/>
          <a:lstStyle/>
          <a:p>
            <a:pPr rtl="0"/>
            <a:fld id="{FEA1243F-3000-4347-94A4-FBDEAD3122CB}" type="slidenum">
              <a:rPr lang="ru-RU" noProof="0" smtClean="0"/>
            </a:fld>
            <a:endParaRPr lang="ru-RU" noProof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 1"/>
          <p:cNvSpPr>
            <a:spLocks noGrp="1"/>
          </p:cNvSpPr>
          <p:nvPr>
            <p:ph type="title"/>
          </p:nvPr>
        </p:nvSpPr>
        <p:spPr>
          <a:xfrm>
            <a:off x="219456" y="1295400"/>
            <a:ext cx="914400" cy="5015864"/>
          </a:xfrm>
        </p:spPr>
        <p:txBody>
          <a:bodyPr vert="vert270" rtlCol="0" anchor="b"/>
          <a:lstStyle>
            <a:lvl1pPr marL="0" marR="18415" algn="r">
              <a:spcBef>
                <a:spcPts val="0"/>
              </a:spcBef>
              <a:buNone/>
              <a:defRPr sz="2900" b="0" cap="all" baseline="0"/>
            </a:lvl1pPr>
          </a:lstStyle>
          <a:p>
            <a:pPr rtl="0"/>
            <a:r>
              <a:rPr lang="ru-RU" noProof="0" smtClean="0"/>
              <a:t>Образец заголовка</a:t>
            </a:r>
            <a:endParaRPr lang="ru-RU" noProof="0"/>
          </a:p>
        </p:txBody>
      </p:sp>
      <p:sp>
        <p:nvSpPr>
          <p:cNvPr id="3" name="Текст 2"/>
          <p:cNvSpPr>
            <a:spLocks noGrp="1"/>
          </p:cNvSpPr>
          <p:nvPr>
            <p:ph type="body" idx="1"/>
          </p:nvPr>
        </p:nvSpPr>
        <p:spPr>
          <a:xfrm>
            <a:off x="1135856" y="1295400"/>
            <a:ext cx="2438400" cy="5015864"/>
          </a:xfrm>
        </p:spPr>
        <p:txBody>
          <a:bodyPr rtlCol="0"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rtl="0"/>
            <a:r>
              <a:rPr lang="ru-RU" noProof="0" smtClean="0"/>
              <a:t>Образец текста</a:t>
            </a:r>
            <a:endParaRPr lang="ru-RU" noProof="0" smtClean="0"/>
          </a:p>
          <a:p>
            <a:pPr lvl="1" rtl="0"/>
            <a:r>
              <a:rPr lang="ru-RU" noProof="0" smtClean="0"/>
              <a:t>Второй уровень</a:t>
            </a:r>
            <a:endParaRPr lang="ru-RU" noProof="0" smtClean="0"/>
          </a:p>
          <a:p>
            <a:pPr lvl="2" rtl="0"/>
            <a:r>
              <a:rPr lang="ru-RU" noProof="0" smtClean="0"/>
              <a:t>Третий уровень</a:t>
            </a:r>
            <a:endParaRPr lang="ru-RU" noProof="0" smtClean="0"/>
          </a:p>
          <a:p>
            <a:pPr lvl="3" rtl="0"/>
            <a:r>
              <a:rPr lang="ru-RU" noProof="0" smtClean="0"/>
              <a:t>Четвертый уровень</a:t>
            </a:r>
            <a:endParaRPr lang="ru-RU" noProof="0" smtClean="0"/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4" name="Объект 3"/>
          <p:cNvSpPr>
            <a:spLocks noGrp="1"/>
          </p:cNvSpPr>
          <p:nvPr>
            <p:ph sz="half" idx="2"/>
          </p:nvPr>
        </p:nvSpPr>
        <p:spPr>
          <a:xfrm>
            <a:off x="3651250" y="1295400"/>
            <a:ext cx="5276088" cy="5013960"/>
          </a:xfrm>
        </p:spPr>
        <p:txBody>
          <a:bodyPr rtlCol="0">
            <a:normAutofit/>
          </a:bodyPr>
          <a:lstStyle>
            <a:lvl1pPr>
              <a:spcBef>
                <a:spcPts val="0"/>
              </a:spcBef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rtl="0"/>
            <a:r>
              <a:rPr lang="ru-RU" noProof="0" smtClean="0"/>
              <a:t>Образец текста</a:t>
            </a:r>
            <a:endParaRPr lang="ru-RU" noProof="0" smtClean="0"/>
          </a:p>
          <a:p>
            <a:pPr lvl="1" rtl="0"/>
            <a:r>
              <a:rPr lang="ru-RU" noProof="0" smtClean="0"/>
              <a:t>Второй уровень</a:t>
            </a:r>
            <a:endParaRPr lang="ru-RU" noProof="0" smtClean="0"/>
          </a:p>
          <a:p>
            <a:pPr lvl="2" rtl="0"/>
            <a:r>
              <a:rPr lang="ru-RU" noProof="0" smtClean="0"/>
              <a:t>Третий уровень</a:t>
            </a:r>
            <a:endParaRPr lang="ru-RU" noProof="0" smtClean="0"/>
          </a:p>
          <a:p>
            <a:pPr lvl="3" rtl="0"/>
            <a:r>
              <a:rPr lang="ru-RU" noProof="0" smtClean="0"/>
              <a:t>Четвертый уровень</a:t>
            </a:r>
            <a:endParaRPr lang="ru-RU" noProof="0" smtClean="0"/>
          </a:p>
          <a:p>
            <a:pPr lvl="4" rtl="0"/>
            <a:r>
              <a:rPr lang="ru-RU" noProof="0" smtClean="0"/>
              <a:t>Пятый уровень</a:t>
            </a:r>
            <a:endParaRPr lang="ru-RU" noProof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5867400" y="173195"/>
            <a:ext cx="2324196" cy="301752"/>
          </a:xfrm>
        </p:spPr>
        <p:txBody>
          <a:bodyPr rtlCol="0"/>
          <a:lstStyle>
            <a:lvl1pPr>
              <a:defRPr sz="1200"/>
            </a:lvl1pPr>
          </a:lstStyle>
          <a:p>
            <a:pPr rtl="0"/>
            <a:r>
              <a:rPr lang="ru-RU" noProof="0" smtClean="0"/>
              <a:t>ГБПОУ ВО "ВЮТ"</a:t>
            </a:r>
            <a:endParaRPr lang="ru-RU" noProof="0"/>
          </a:p>
        </p:txBody>
      </p:sp>
      <p:sp>
        <p:nvSpPr>
          <p:cNvPr id="9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191596" y="173195"/>
            <a:ext cx="502920" cy="301752"/>
          </a:xfrm>
        </p:spPr>
        <p:txBody>
          <a:bodyPr rtlCol="0"/>
          <a:lstStyle>
            <a:lvl1pPr>
              <a:defRPr sz="1200"/>
            </a:lvl1pPr>
          </a:lstStyle>
          <a:p>
            <a:pPr rtl="0"/>
            <a:fld id="{FEA1243F-3000-4347-94A4-FBDEAD3122CB}" type="slidenum">
              <a:rPr lang="ru-RU" noProof="0" smtClean="0"/>
            </a:fld>
            <a:endParaRPr lang="ru-RU" noProof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image" Target="../media/image7.svg"/><Relationship Id="rId8" Type="http://schemas.openxmlformats.org/officeDocument/2006/relationships/image" Target="../media/image7.png"/><Relationship Id="rId7" Type="http://schemas.openxmlformats.org/officeDocument/2006/relationships/image" Target="../media/image6.svg"/><Relationship Id="rId6" Type="http://schemas.openxmlformats.org/officeDocument/2006/relationships/image" Target="../media/image6.png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4" Type="http://schemas.openxmlformats.org/officeDocument/2006/relationships/theme" Target="../theme/theme1.xml"/><Relationship Id="rId13" Type="http://schemas.openxmlformats.org/officeDocument/2006/relationships/image" Target="../media/image9.svg"/><Relationship Id="rId12" Type="http://schemas.openxmlformats.org/officeDocument/2006/relationships/image" Target="../media/image9.png"/><Relationship Id="rId11" Type="http://schemas.openxmlformats.org/officeDocument/2006/relationships/image" Target="../media/image8.svg"/><Relationship Id="rId10" Type="http://schemas.openxmlformats.org/officeDocument/2006/relationships/image" Target="../media/image8.png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Группа 19"/>
          <p:cNvGrpSpPr/>
          <p:nvPr userDrawn="1"/>
        </p:nvGrpSpPr>
        <p:grpSpPr>
          <a:xfrm>
            <a:off x="5105399" y="3142"/>
            <a:ext cx="4038601" cy="1101851"/>
            <a:chOff x="5334000" y="-37306"/>
            <a:chExt cx="3281716" cy="895350"/>
          </a:xfrm>
        </p:grpSpPr>
        <p:pic>
          <p:nvPicPr>
            <p:cNvPr id="18" name="Графический объект 17"/>
            <p:cNvPicPr>
              <a:picLocks noChangeAspect="1"/>
            </p:cNvPicPr>
            <p:nvPr userDrawn="1"/>
          </p:nvPicPr>
          <p:blipFill>
            <a:blip r:embed="rId6">
              <a:extLst>
                <a:ext uri="{96DAC541-7B7A-43D3-8B79-37D633B846F1}">
                  <asvg:svgBlip xmlns:asvg="http://schemas.microsoft.com/office/drawing/2016/SVG/main" r:embed="rId7"/>
                </a:ext>
              </a:extLst>
            </a:blip>
            <a:stretch>
              <a:fillRect/>
            </a:stretch>
          </p:blipFill>
          <p:spPr>
            <a:xfrm>
              <a:off x="5448301" y="-37306"/>
              <a:ext cx="3167415" cy="609600"/>
            </a:xfrm>
            <a:prstGeom prst="rect">
              <a:avLst/>
            </a:prstGeom>
          </p:spPr>
        </p:pic>
        <p:pic>
          <p:nvPicPr>
            <p:cNvPr id="19" name="Графический объект 18"/>
            <p:cNvPicPr>
              <a:picLocks noChangeAspect="1"/>
            </p:cNvPicPr>
            <p:nvPr userDrawn="1"/>
          </p:nvPicPr>
          <p:blipFill>
            <a:blip r:embed="rId8">
              <a:extLst>
                <a:ext uri="{96DAC541-7B7A-43D3-8B79-37D633B846F1}">
                  <asvg:svgBlip xmlns:asvg="http://schemas.microsoft.com/office/drawing/2016/SVG/main" r:embed="rId9"/>
                </a:ext>
              </a:extLst>
            </a:blip>
            <a:stretch>
              <a:fillRect/>
            </a:stretch>
          </p:blipFill>
          <p:spPr>
            <a:xfrm>
              <a:off x="5334000" y="-37306"/>
              <a:ext cx="819150" cy="895350"/>
            </a:xfrm>
            <a:prstGeom prst="rect">
              <a:avLst/>
            </a:prstGeom>
          </p:spPr>
        </p:pic>
      </p:grp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66725" y="381198"/>
            <a:ext cx="4638674" cy="675926"/>
          </a:xfrm>
          <a:prstGeom prst="rect">
            <a:avLst/>
          </a:prstGeom>
        </p:spPr>
        <p:txBody>
          <a:bodyPr vert="horz" lIns="0" rIns="0" rtlCol="0" anchor="ctr">
            <a:noAutofit/>
          </a:bodyPr>
          <a:lstStyle/>
          <a:p>
            <a:pPr rtl="0"/>
            <a:endParaRPr lang="ru-RU" noProof="0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566839"/>
            <a:ext cx="8229600" cy="4572000"/>
          </a:xfrm>
          <a:prstGeom prst="rect">
            <a:avLst/>
          </a:prstGeom>
        </p:spPr>
        <p:txBody>
          <a:bodyPr vert="horz" rtlCol="0" anchor="t">
            <a:normAutofit/>
          </a:bodyPr>
          <a:lstStyle/>
          <a:p>
            <a:pPr lvl="0" rtl="0"/>
            <a:r>
              <a:rPr lang="ru-RU" noProof="0"/>
              <a:t>Образец текста</a:t>
            </a:r>
            <a:endParaRPr lang="ru-RU" noProof="0"/>
          </a:p>
          <a:p>
            <a:pPr lvl="1" rtl="0"/>
            <a:r>
              <a:rPr lang="ru-RU" noProof="0"/>
              <a:t>Второй уровень</a:t>
            </a:r>
            <a:endParaRPr lang="ru-RU" noProof="0"/>
          </a:p>
          <a:p>
            <a:pPr lvl="2" rtl="0"/>
            <a:r>
              <a:rPr lang="ru-RU" noProof="0"/>
              <a:t>Третий уровень</a:t>
            </a:r>
            <a:endParaRPr lang="ru-RU" noProof="0"/>
          </a:p>
          <a:p>
            <a:pPr lvl="3" rtl="0"/>
            <a:r>
              <a:rPr lang="ru-RU" noProof="0"/>
              <a:t>Четвертый уровень</a:t>
            </a:r>
            <a:endParaRPr lang="ru-RU" noProof="0"/>
          </a:p>
          <a:p>
            <a:pPr lvl="4" rtl="0"/>
            <a:r>
              <a:rPr lang="ru-RU" noProof="0"/>
              <a:t>Пятый уровень</a:t>
            </a:r>
            <a:endParaRPr lang="ru-RU" noProof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5867400" y="174116"/>
            <a:ext cx="2212182" cy="300831"/>
          </a:xfrm>
          <a:prstGeom prst="rect">
            <a:avLst/>
          </a:prstGeom>
        </p:spPr>
        <p:txBody>
          <a:bodyPr vert="horz" rtlCol="0" anchor="b"/>
          <a:lstStyle>
            <a:lvl1pPr algn="r">
              <a:defRPr sz="1200">
                <a:solidFill>
                  <a:schemeClr val="bg2"/>
                </a:solidFill>
              </a:defRPr>
            </a:lvl1pPr>
          </a:lstStyle>
          <a:p>
            <a:pPr rtl="0"/>
            <a:r>
              <a:rPr lang="ru-RU" noProof="0" smtClean="0"/>
              <a:t>ГБПОУ ВО "ВЮТ"</a:t>
            </a:r>
            <a:endParaRPr lang="ru-RU" noProof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83880" y="173195"/>
            <a:ext cx="502920" cy="301752"/>
          </a:xfrm>
          <a:prstGeom prst="rect">
            <a:avLst/>
          </a:prstGeom>
        </p:spPr>
        <p:txBody>
          <a:bodyPr vert="horz" rtlCol="0" anchor="b"/>
          <a:lstStyle>
            <a:lvl1pPr algn="ctr">
              <a:defRPr sz="1200" b="1">
                <a:solidFill>
                  <a:schemeClr val="bg2"/>
                </a:solidFill>
              </a:defRPr>
            </a:lvl1pPr>
          </a:lstStyle>
          <a:p>
            <a:pPr rtl="0"/>
            <a:fld id="{49598980-D22C-4904-9F8F-3DB09B2ECD84}" type="slidenum">
              <a:rPr lang="ru-RU" noProof="0" smtClean="0"/>
            </a:fld>
            <a:endParaRPr lang="ru-RU" noProof="0"/>
          </a:p>
        </p:txBody>
      </p:sp>
      <p:pic>
        <p:nvPicPr>
          <p:cNvPr id="21" name="Графический объект 20"/>
          <p:cNvPicPr>
            <a:picLocks noChangeAspect="1"/>
          </p:cNvPicPr>
          <p:nvPr userDrawn="1"/>
        </p:nvPicPr>
        <p:blipFill>
          <a:blip r:embed="rId10">
            <a:extLst>
              <a:ext uri="{96DAC541-7B7A-43D3-8B79-37D633B846F1}">
                <asvg:svgBlip xmlns:asvg="http://schemas.microsoft.com/office/drawing/2016/SVG/main" r:embed="rId11"/>
              </a:ext>
            </a:extLst>
          </a:blip>
          <a:stretch>
            <a:fillRect/>
          </a:stretch>
        </p:blipFill>
        <p:spPr>
          <a:xfrm>
            <a:off x="0" y="5307178"/>
            <a:ext cx="1219200" cy="1550822"/>
          </a:xfrm>
          <a:prstGeom prst="rect">
            <a:avLst/>
          </a:prstGeom>
        </p:spPr>
      </p:pic>
      <p:pic>
        <p:nvPicPr>
          <p:cNvPr id="27" name="Рисунок 26"/>
          <p:cNvPicPr>
            <a:picLocks noChangeAspect="1"/>
          </p:cNvPicPr>
          <p:nvPr userDrawn="1"/>
        </p:nvPicPr>
        <p:blipFill>
          <a:blip r:embed="rId12">
            <a:extLst>
              <a:ext uri="{96DAC541-7B7A-43D3-8B79-37D633B846F1}">
                <asvg:svgBlip xmlns:asvg="http://schemas.microsoft.com/office/drawing/2016/SVG/main" r:embed="rId13"/>
              </a:ext>
            </a:extLst>
          </a:blip>
          <a:stretch>
            <a:fillRect/>
          </a:stretch>
        </p:blipFill>
        <p:spPr>
          <a:xfrm>
            <a:off x="-16459" y="4545317"/>
            <a:ext cx="1248460" cy="1570328"/>
          </a:xfrm>
          <a:prstGeom prst="rect">
            <a:avLst/>
          </a:prstGeom>
        </p:spPr>
      </p:pic>
    </p:spTree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hf sldNum="0" hdr="0" dt="0"/>
  <p:txStyles>
    <p:titleStyle>
      <a:lvl1pPr marL="182880" algn="l" rtl="0" eaLnBrk="1" latinLnBrk="0" hangingPunct="1">
        <a:spcBef>
          <a:spcPct val="0"/>
        </a:spcBef>
        <a:buNone/>
        <a:defRPr sz="4000" b="1" kern="1200">
          <a:ln w="6350">
            <a:noFill/>
          </a:ln>
          <a:solidFill>
            <a:schemeClr val="accent1"/>
          </a:solidFill>
          <a:effectLst/>
          <a:latin typeface="+mj-lt"/>
          <a:ea typeface="+mj-ea"/>
          <a:cs typeface="+mj-cs"/>
        </a:defRPr>
      </a:lvl1pPr>
    </p:titleStyle>
    <p:bodyStyle>
      <a:lvl1pPr marL="448310" indent="-384175" algn="l" rtl="0" eaLnBrk="1" latinLnBrk="0" hangingPunct="1">
        <a:spcBef>
          <a:spcPct val="20000"/>
        </a:spcBef>
        <a:spcAft>
          <a:spcPts val="1000"/>
        </a:spcAft>
        <a:buClr>
          <a:schemeClr val="accent1"/>
        </a:buClr>
        <a:buSzPct val="80000"/>
        <a:buFont typeface="Arial" panose="020B0604020202020204" pitchFamily="34" charset="0"/>
        <a:buChar char="•"/>
        <a:defRPr sz="2800" kern="1200">
          <a:solidFill>
            <a:schemeClr val="bg2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spcAft>
          <a:spcPts val="1000"/>
        </a:spcAft>
        <a:buClr>
          <a:schemeClr val="accent1"/>
        </a:buClr>
        <a:buSzPct val="95000"/>
        <a:buFont typeface="Arial" panose="020B0604020202020204" pitchFamily="34" charset="0"/>
        <a:buChar char="•"/>
        <a:defRPr sz="2400" kern="1200">
          <a:solidFill>
            <a:schemeClr val="bg2"/>
          </a:solidFill>
          <a:latin typeface="+mn-lt"/>
          <a:ea typeface="+mn-ea"/>
          <a:cs typeface="+mn-cs"/>
        </a:defRPr>
      </a:lvl2pPr>
      <a:lvl3pPr marL="1106170" indent="-228600" algn="l" rtl="0" eaLnBrk="1" latinLnBrk="0" hangingPunct="1">
        <a:spcBef>
          <a:spcPct val="200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2000" kern="1200">
          <a:solidFill>
            <a:schemeClr val="bg2"/>
          </a:solidFill>
          <a:latin typeface="+mn-lt"/>
          <a:ea typeface="+mn-ea"/>
          <a:cs typeface="+mn-cs"/>
        </a:defRPr>
      </a:lvl3pPr>
      <a:lvl4pPr marL="1371600" indent="-210185" algn="l" rtl="0" eaLnBrk="1" latinLnBrk="0" hangingPunct="1">
        <a:spcBef>
          <a:spcPct val="200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4pPr>
      <a:lvl5pPr marL="1600200" indent="-210185" algn="l" rtl="0" eaLnBrk="1" latinLnBrk="0" hangingPunct="1">
        <a:spcBef>
          <a:spcPct val="20000"/>
        </a:spcBef>
        <a:spcAft>
          <a:spcPts val="1000"/>
        </a:spcAft>
        <a:buClr>
          <a:schemeClr val="accent1"/>
        </a:buClr>
        <a:buFont typeface="Arial" panose="020B0604020202020204" pitchFamily="34" charset="0"/>
        <a:buChar char="•"/>
        <a:defRPr sz="1800" kern="1200">
          <a:solidFill>
            <a:schemeClr val="bg2"/>
          </a:solidFill>
          <a:latin typeface="+mn-lt"/>
          <a:ea typeface="+mn-ea"/>
          <a:cs typeface="+mn-cs"/>
        </a:defRPr>
      </a:lvl5pPr>
      <a:lvl6pPr marL="1828800" indent="-210185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 panose="05020102010507070707"/>
        <a:buChar char="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705" indent="-210185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 panose="05020102010507070707"/>
        <a:buChar char="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 panose="05020102010507070707"/>
        <a:buChar char="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 panose="05020102010507070707"/>
        <a:buChar char="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hangingPunct="1">
        <a:defRPr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jpeg"/></Relationships>
</file>

<file path=ppt/slides/_rels/slide2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2.xml"/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11.svg"/><Relationship Id="rId3" Type="http://schemas.openxmlformats.org/officeDocument/2006/relationships/image" Target="../media/image13.png"/><Relationship Id="rId2" Type="http://schemas.openxmlformats.org/officeDocument/2006/relationships/image" Target="../media/image10.svg"/><Relationship Id="rId1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11.svg"/><Relationship Id="rId3" Type="http://schemas.openxmlformats.org/officeDocument/2006/relationships/image" Target="../media/image13.png"/><Relationship Id="rId2" Type="http://schemas.openxmlformats.org/officeDocument/2006/relationships/image" Target="../media/image10.svg"/><Relationship Id="rId1" Type="http://schemas.openxmlformats.org/officeDocument/2006/relationships/image" Target="../media/image12.png"/></Relationships>
</file>

<file path=ppt/slides/_rels/slide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11.svg"/><Relationship Id="rId3" Type="http://schemas.openxmlformats.org/officeDocument/2006/relationships/image" Target="../media/image13.png"/><Relationship Id="rId2" Type="http://schemas.openxmlformats.org/officeDocument/2006/relationships/image" Target="../media/image10.svg"/><Relationship Id="rId1" Type="http://schemas.openxmlformats.org/officeDocument/2006/relationships/image" Target="../media/image12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3.xml"/><Relationship Id="rId4" Type="http://schemas.openxmlformats.org/officeDocument/2006/relationships/image" Target="../media/image11.svg"/><Relationship Id="rId3" Type="http://schemas.openxmlformats.org/officeDocument/2006/relationships/image" Target="../media/image13.png"/><Relationship Id="rId2" Type="http://schemas.openxmlformats.org/officeDocument/2006/relationships/image" Target="../media/image10.svg"/><Relationship Id="rId1" Type="http://schemas.openxmlformats.org/officeDocument/2006/relationships/image" Target="../media/image12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1.xml"/><Relationship Id="rId1" Type="http://schemas.openxmlformats.org/officeDocument/2006/relationships/image" Target="../media/image11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Grp="1"/>
          </p:cNvSpPr>
          <p:nvPr>
            <p:ph type="ctrTitle"/>
          </p:nvPr>
        </p:nvSpPr>
        <p:spPr>
          <a:xfrm>
            <a:off x="2339752" y="908720"/>
            <a:ext cx="6495799" cy="1296144"/>
          </a:xfrm>
        </p:spPr>
        <p:txBody>
          <a:bodyPr rtlCol="0"/>
          <a:lstStyle/>
          <a:p>
            <a:pPr rtl="0"/>
            <a:r>
              <a:rPr lang="ru-RU" sz="2000" dirty="0" smtClean="0"/>
              <a:t>Региональный центр</a:t>
            </a:r>
            <a:br>
              <a:rPr lang="ru-RU" sz="2000" dirty="0" smtClean="0"/>
            </a:br>
            <a:r>
              <a:rPr lang="ru-RU" sz="2000" dirty="0" smtClean="0"/>
              <a:t>развития института кураторства в системе СПО Воронежской области</a:t>
            </a:r>
            <a:endParaRPr lang="ru-RU" sz="2000" dirty="0"/>
          </a:p>
        </p:txBody>
      </p:sp>
      <p:sp>
        <p:nvSpPr>
          <p:cNvPr id="3" name="Прямоугольник 2"/>
          <p:cNvSpPr>
            <a:spLocks noGrp="1"/>
          </p:cNvSpPr>
          <p:nvPr>
            <p:ph type="subTitle" idx="1"/>
          </p:nvPr>
        </p:nvSpPr>
        <p:spPr>
          <a:xfrm>
            <a:off x="179512" y="260648"/>
            <a:ext cx="8964488" cy="648072"/>
          </a:xfrm>
        </p:spPr>
        <p:txBody>
          <a:bodyPr rtlCol="0">
            <a:noAutofit/>
          </a:bodyPr>
          <a:lstStyle/>
          <a:p>
            <a:pPr algn="ctr" rtl="0"/>
            <a:r>
              <a:rPr lang="ru-RU" sz="1700" b="1" dirty="0" smtClean="0">
                <a:solidFill>
                  <a:schemeClr val="bg1"/>
                </a:solidFill>
              </a:rPr>
              <a:t>Департамент образования Воронежской области</a:t>
            </a:r>
            <a:endParaRPr lang="ru-RU" sz="1700" b="1" dirty="0">
              <a:solidFill>
                <a:schemeClr val="bg1"/>
              </a:solidFill>
            </a:endParaRPr>
          </a:p>
          <a:p>
            <a:pPr algn="ctr" rtl="0"/>
            <a:r>
              <a:rPr lang="ru-RU" sz="1700" b="1" dirty="0" smtClean="0">
                <a:solidFill>
                  <a:schemeClr val="bg1"/>
                </a:solidFill>
              </a:rPr>
              <a:t>ГБПОУ ВО «Воронежский юридический техникум»</a:t>
            </a:r>
            <a:endParaRPr lang="ru-RU" sz="1700" b="1" dirty="0" smtClean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24744"/>
            <a:ext cx="1273087" cy="1547525"/>
          </a:xfrm>
          <a:prstGeom prst="rect">
            <a:avLst/>
          </a:prstGeom>
        </p:spPr>
      </p:pic>
      <p:sp>
        <p:nvSpPr>
          <p:cNvPr id="6" name="Прямоугольник 1"/>
          <p:cNvSpPr txBox="1"/>
          <p:nvPr/>
        </p:nvSpPr>
        <p:spPr>
          <a:xfrm>
            <a:off x="1403648" y="3645024"/>
            <a:ext cx="6806888" cy="2808312"/>
          </a:xfrm>
          <a:prstGeom prst="rect">
            <a:avLst/>
          </a:prstGeom>
        </p:spPr>
        <p:txBody>
          <a:bodyPr vert="horz" lIns="0" rIns="0" rtlCol="0" anchor="b">
            <a:noAutofit/>
          </a:bodyPr>
          <a:lstStyle>
            <a:lvl1pPr marL="182880" algn="r" rtl="0" eaLnBrk="1" latinLnBrk="0" hangingPunct="1">
              <a:spcBef>
                <a:spcPct val="0"/>
              </a:spcBef>
              <a:buNone/>
              <a:defRPr sz="4500" b="1" kern="1200">
                <a:ln w="6350">
                  <a:noFill/>
                </a:ln>
                <a:solidFill>
                  <a:schemeClr val="bg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2800" dirty="0" smtClean="0"/>
          </a:p>
          <a:p>
            <a:pPr algn="ctr"/>
            <a:endParaRPr lang="ru-RU" sz="2800" dirty="0"/>
          </a:p>
          <a:p>
            <a:pPr algn="ctr"/>
            <a:r>
              <a:rPr lang="ru-RU" sz="2800" dirty="0" smtClean="0"/>
              <a:t>«Разговоры о важном» в системе работы кураторов учебных групп</a:t>
            </a:r>
            <a:endParaRPr lang="ru-RU" sz="2800" dirty="0" smtClean="0"/>
          </a:p>
          <a:p>
            <a:pPr algn="ctr"/>
            <a:r>
              <a:rPr lang="ru-RU" sz="2000" dirty="0" smtClean="0"/>
              <a:t> </a:t>
            </a:r>
            <a:endParaRPr lang="ru-RU" sz="2000" dirty="0" smtClean="0"/>
          </a:p>
          <a:p>
            <a:pPr algn="ctr"/>
            <a:r>
              <a:rPr lang="ru-RU" sz="2000" dirty="0" smtClean="0"/>
              <a:t>Воронеж, </a:t>
            </a:r>
            <a:r>
              <a:rPr lang="ru-RU" sz="2000" dirty="0" smtClean="0"/>
              <a:t>21 декабря</a:t>
            </a:r>
            <a:r>
              <a:rPr lang="ru-RU" sz="2000" dirty="0" smtClean="0"/>
              <a:t> </a:t>
            </a:r>
            <a:r>
              <a:rPr lang="ru-RU" sz="2000" dirty="0" smtClean="0"/>
              <a:t>2022</a:t>
            </a:r>
            <a:endParaRPr lang="ru-RU" sz="2000" dirty="0" smtClean="0"/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Группа 15" descr="графический объект заголовка"/>
          <p:cNvGrpSpPr/>
          <p:nvPr/>
        </p:nvGrpSpPr>
        <p:grpSpPr>
          <a:xfrm>
            <a:off x="0" y="169346"/>
            <a:ext cx="5864794" cy="587028"/>
            <a:chOff x="2542665" y="3157849"/>
            <a:chExt cx="4438519" cy="528326"/>
          </a:xfrm>
        </p:grpSpPr>
        <p:pic>
          <p:nvPicPr>
            <p:cNvPr id="17" name="Графический объект 16" descr="графический объект заголовка 2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2844013" y="3171825"/>
              <a:ext cx="4137171" cy="514350"/>
            </a:xfrm>
            <a:prstGeom prst="rect">
              <a:avLst/>
            </a:prstGeom>
          </p:spPr>
        </p:pic>
        <p:pic>
          <p:nvPicPr>
            <p:cNvPr id="18" name="Графический объект 17" descr="графический объект заголовка 1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542665" y="3157849"/>
              <a:ext cx="904875" cy="514350"/>
            </a:xfrm>
            <a:prstGeom prst="rect">
              <a:avLst/>
            </a:prstGeom>
          </p:spPr>
        </p:pic>
      </p:grpSp>
      <p:grpSp>
        <p:nvGrpSpPr>
          <p:cNvPr id="19" name="Группа 18" descr="графический объект заголовка"/>
          <p:cNvGrpSpPr/>
          <p:nvPr/>
        </p:nvGrpSpPr>
        <p:grpSpPr>
          <a:xfrm>
            <a:off x="429838" y="3017677"/>
            <a:ext cx="5760640" cy="584959"/>
            <a:chOff x="2673192" y="3171825"/>
            <a:chExt cx="3354518" cy="514350"/>
          </a:xfrm>
        </p:grpSpPr>
        <p:pic>
          <p:nvPicPr>
            <p:cNvPr id="20" name="Графический объект 19" descr="графический объект заголовка 1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3338511" y="3171825"/>
              <a:ext cx="2689199" cy="514350"/>
            </a:xfrm>
            <a:prstGeom prst="rect">
              <a:avLst/>
            </a:prstGeom>
          </p:spPr>
        </p:pic>
        <p:pic>
          <p:nvPicPr>
            <p:cNvPr id="21" name="Графический объект 20" descr="графический объект заголовка 2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673192" y="3171825"/>
              <a:ext cx="904875" cy="514350"/>
            </a:xfrm>
            <a:prstGeom prst="rect">
              <a:avLst/>
            </a:prstGeom>
          </p:spPr>
        </p:pic>
      </p:grpSp>
      <p:sp>
        <p:nvSpPr>
          <p:cNvPr id="4" name="Нижний колонтитул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rtl="0"/>
            <a:r>
              <a:rPr lang="ru-RU" sz="1400" b="1" noProof="0" dirty="0" smtClean="0"/>
              <a:t>ГБПОУ ВО "ВЮТ"</a:t>
            </a:r>
            <a:endParaRPr lang="ru-RU" sz="1400" b="1" noProof="0" dirty="0"/>
          </a:p>
        </p:txBody>
      </p:sp>
      <p:sp>
        <p:nvSpPr>
          <p:cNvPr id="12" name="Прямоугольник 2"/>
          <p:cNvSpPr txBox="1"/>
          <p:nvPr/>
        </p:nvSpPr>
        <p:spPr>
          <a:xfrm>
            <a:off x="969347" y="244979"/>
            <a:ext cx="4394742" cy="511396"/>
          </a:xfrm>
          <a:prstGeom prst="rect">
            <a:avLst/>
          </a:prstGeom>
        </p:spPr>
        <p:txBody>
          <a:bodyPr vert="horz" rtlCol="0" anchor="t">
            <a:noAutofit/>
          </a:bodyPr>
          <a:lstStyle>
            <a:lvl1pPr marL="448310" indent="-384175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Arial" panose="020B0604020202020204" pitchFamily="34" charset="0"/>
              <a:buChar char="•"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0617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00" indent="-210185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600200" indent="-210185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1828800" indent="-210185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 panose="05020102010507070707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705" indent="-210185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 panose="05020102010507070707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 panose="05020102010507070707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 panose="05020102010507070707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spcBef>
                <a:spcPts val="0"/>
              </a:spcBef>
              <a:buNone/>
            </a:pPr>
            <a:r>
              <a:rPr lang="ru-RU" sz="2000" b="1" noProof="1" smtClean="0">
                <a:solidFill>
                  <a:schemeClr val="tx1"/>
                </a:solidFill>
              </a:rPr>
              <a:t>Внеурочная деятельность</a:t>
            </a:r>
            <a:endParaRPr lang="ru-RU" sz="2000" b="1" noProof="1">
              <a:solidFill>
                <a:schemeClr val="tx1"/>
              </a:solidFill>
            </a:endParaRPr>
          </a:p>
        </p:txBody>
      </p:sp>
      <p:sp>
        <p:nvSpPr>
          <p:cNvPr id="13" name="Прямоугольник 2"/>
          <p:cNvSpPr txBox="1"/>
          <p:nvPr/>
        </p:nvSpPr>
        <p:spPr>
          <a:xfrm>
            <a:off x="199007" y="767721"/>
            <a:ext cx="8560836" cy="1182516"/>
          </a:xfrm>
          <a:prstGeom prst="rect">
            <a:avLst/>
          </a:prstGeom>
        </p:spPr>
        <p:txBody>
          <a:bodyPr vert="horz" rtlCol="0" anchor="t">
            <a:noAutofit/>
          </a:bodyPr>
          <a:lstStyle>
            <a:lvl1pPr marL="448310" indent="-384175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Arial" panose="020B0604020202020204" pitchFamily="34" charset="0"/>
              <a:buChar char="•"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0617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00" indent="-210185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600200" indent="-210185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1828800" indent="-210185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 panose="05020102010507070707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705" indent="-210185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 panose="05020102010507070707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 panose="05020102010507070707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 panose="05020102010507070707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dirty="0"/>
              <a:t>Под внеурочной деятельностью следует понимать образовательную деятельность, направленную на достижение планируемых результатов освоения основных образовательных </a:t>
            </a:r>
            <a:r>
              <a:rPr lang="ru-RU" sz="1400" dirty="0" smtClean="0"/>
              <a:t>программ, </a:t>
            </a:r>
            <a:r>
              <a:rPr lang="ru-RU" sz="1400" dirty="0"/>
              <a:t>осуществляемую в формах, отличных от урочной.</a:t>
            </a:r>
            <a:endParaRPr lang="ru-RU" sz="1400" dirty="0"/>
          </a:p>
          <a:p>
            <a:r>
              <a:rPr lang="ru-RU" sz="1400" dirty="0"/>
              <a:t>Внеурочная деятельность является неотъемлемой и обязательной частью основной общеобразовательной программы</a:t>
            </a:r>
            <a:r>
              <a:rPr lang="ru-RU" sz="1400" dirty="0" smtClean="0"/>
              <a:t>.</a:t>
            </a:r>
            <a:endParaRPr lang="ru-RU" sz="1400" dirty="0" smtClean="0"/>
          </a:p>
          <a:p>
            <a:r>
              <a:rPr lang="ru-RU" sz="1400" dirty="0"/>
              <a:t>Целью внеурочной деятельности является обеспечение достижения ребенком планируемых результатов освоения основной образовательной программы за счет расширения информационной, предметной, культурной среды, в которой происходит образовательная деятельность, повышения гибкости ее организации.</a:t>
            </a:r>
            <a:endParaRPr lang="ru-RU" sz="1400" dirty="0"/>
          </a:p>
        </p:txBody>
      </p:sp>
      <p:sp>
        <p:nvSpPr>
          <p:cNvPr id="15" name="Прямоугольник 2"/>
          <p:cNvSpPr txBox="1"/>
          <p:nvPr/>
        </p:nvSpPr>
        <p:spPr>
          <a:xfrm>
            <a:off x="969347" y="4220555"/>
            <a:ext cx="7337409" cy="2504926"/>
          </a:xfrm>
          <a:prstGeom prst="rect">
            <a:avLst/>
          </a:prstGeom>
        </p:spPr>
        <p:txBody>
          <a:bodyPr vert="horz" rtlCol="0" anchor="t">
            <a:noAutofit/>
          </a:bodyPr>
          <a:lstStyle>
            <a:lvl1pPr marL="448310" indent="-384175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Arial" panose="020B0604020202020204" pitchFamily="34" charset="0"/>
              <a:buChar char="•"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0617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00" indent="-210185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600200" indent="-210185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1828800" indent="-210185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 panose="05020102010507070707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705" indent="-210185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 panose="05020102010507070707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 panose="05020102010507070707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 panose="05020102010507070707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400" dirty="0"/>
          </a:p>
        </p:txBody>
      </p:sp>
      <p:sp>
        <p:nvSpPr>
          <p:cNvPr id="22" name="Прямоугольник 2"/>
          <p:cNvSpPr txBox="1"/>
          <p:nvPr/>
        </p:nvSpPr>
        <p:spPr>
          <a:xfrm>
            <a:off x="1853695" y="2800099"/>
            <a:ext cx="2358265" cy="510057"/>
          </a:xfrm>
          <a:prstGeom prst="rect">
            <a:avLst/>
          </a:prstGeom>
        </p:spPr>
        <p:txBody>
          <a:bodyPr vert="horz" rtlCol="0" anchor="t">
            <a:noAutofit/>
          </a:bodyPr>
          <a:lstStyle>
            <a:lvl1pPr marL="448310" indent="-384175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Arial" panose="020B0604020202020204" pitchFamily="34" charset="0"/>
              <a:buChar char="•"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0617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00" indent="-210185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600200" indent="-210185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1828800" indent="-210185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 panose="05020102010507070707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705" indent="-210185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 panose="05020102010507070707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 panose="05020102010507070707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 panose="05020102010507070707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spcBef>
                <a:spcPts val="0"/>
              </a:spcBef>
              <a:buNone/>
            </a:pPr>
            <a:endParaRPr lang="ru-RU" sz="2400" b="1" noProof="1">
              <a:solidFill>
                <a:schemeClr val="tx1"/>
              </a:solidFill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1862903" y="3022916"/>
            <a:ext cx="420671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buClr>
                <a:schemeClr val="accent1"/>
              </a:buClr>
              <a:buSzPct val="80000"/>
            </a:pPr>
            <a:r>
              <a:rPr lang="ru-RU" sz="2000" b="1" dirty="0"/>
              <a:t>Признаки </a:t>
            </a:r>
            <a:r>
              <a:rPr lang="ru-RU" sz="2000" b="1" dirty="0" smtClean="0"/>
              <a:t>деятельности в ПО</a:t>
            </a:r>
            <a:endParaRPr lang="ru-RU" sz="2000" b="1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511928" y="3725342"/>
            <a:ext cx="764173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400" dirty="0">
                <a:solidFill>
                  <a:srgbClr val="000000"/>
                </a:solidFill>
              </a:rPr>
              <a:t>– профессиональная;</a:t>
            </a:r>
            <a:endParaRPr lang="ru-RU" sz="1400" dirty="0"/>
          </a:p>
          <a:p>
            <a:pPr algn="just"/>
            <a:r>
              <a:rPr lang="ru-RU" sz="1400" dirty="0">
                <a:solidFill>
                  <a:srgbClr val="000000"/>
                </a:solidFill>
              </a:rPr>
              <a:t>– продуктивная (приносящая пользу);</a:t>
            </a:r>
            <a:endParaRPr lang="ru-RU" sz="1400" dirty="0"/>
          </a:p>
          <a:p>
            <a:pPr algn="just"/>
            <a:r>
              <a:rPr lang="ru-RU" sz="1400" dirty="0">
                <a:solidFill>
                  <a:srgbClr val="000000"/>
                </a:solidFill>
              </a:rPr>
              <a:t>– требующая сотрудничества обучающихся;</a:t>
            </a:r>
            <a:endParaRPr lang="ru-RU" sz="1400" dirty="0"/>
          </a:p>
          <a:p>
            <a:pPr algn="just"/>
            <a:r>
              <a:rPr lang="ru-RU" sz="1400" dirty="0">
                <a:solidFill>
                  <a:srgbClr val="000000"/>
                </a:solidFill>
              </a:rPr>
              <a:t>– обеспечивающая достижение значимого </a:t>
            </a:r>
            <a:r>
              <a:rPr lang="ru-RU" sz="1400" dirty="0" smtClean="0">
                <a:solidFill>
                  <a:srgbClr val="000000"/>
                </a:solidFill>
              </a:rPr>
              <a:t>(фиксируемого) результата</a:t>
            </a:r>
            <a:r>
              <a:rPr lang="ru-RU" sz="1400" dirty="0">
                <a:solidFill>
                  <a:srgbClr val="000000"/>
                </a:solidFill>
              </a:rPr>
              <a:t>.</a:t>
            </a:r>
            <a:endParaRPr lang="ru-RU" sz="1400" dirty="0">
              <a:effectLst/>
            </a:endParaRPr>
          </a:p>
        </p:txBody>
      </p:sp>
      <p:grpSp>
        <p:nvGrpSpPr>
          <p:cNvPr id="23" name="Группа 22" descr="графический объект заголовка"/>
          <p:cNvGrpSpPr/>
          <p:nvPr/>
        </p:nvGrpSpPr>
        <p:grpSpPr>
          <a:xfrm>
            <a:off x="923825" y="4830456"/>
            <a:ext cx="4415326" cy="571499"/>
            <a:chOff x="2636518" y="3171825"/>
            <a:chExt cx="3300607" cy="514350"/>
          </a:xfrm>
        </p:grpSpPr>
        <p:pic>
          <p:nvPicPr>
            <p:cNvPr id="24" name="Графический объект 16" descr="графический объект заголовка 2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3338511" y="3171826"/>
              <a:ext cx="2598614" cy="497024"/>
            </a:xfrm>
            <a:prstGeom prst="rect">
              <a:avLst/>
            </a:prstGeom>
          </p:spPr>
        </p:pic>
        <p:pic>
          <p:nvPicPr>
            <p:cNvPr id="25" name="Графический объект 17" descr="графический объект заголовка 1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636518" y="3171825"/>
              <a:ext cx="904875" cy="514350"/>
            </a:xfrm>
            <a:prstGeom prst="rect">
              <a:avLst/>
            </a:prstGeom>
          </p:spPr>
        </p:pic>
      </p:grpSp>
      <p:sp>
        <p:nvSpPr>
          <p:cNvPr id="26" name="Прямоугольник 2"/>
          <p:cNvSpPr txBox="1"/>
          <p:nvPr/>
        </p:nvSpPr>
        <p:spPr>
          <a:xfrm>
            <a:off x="2114207" y="4837244"/>
            <a:ext cx="4032448" cy="511396"/>
          </a:xfrm>
          <a:prstGeom prst="rect">
            <a:avLst/>
          </a:prstGeom>
        </p:spPr>
        <p:txBody>
          <a:bodyPr vert="horz" rtlCol="0" anchor="t">
            <a:noAutofit/>
          </a:bodyPr>
          <a:lstStyle>
            <a:lvl1pPr marL="448310" indent="-384175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Arial" panose="020B0604020202020204" pitchFamily="34" charset="0"/>
              <a:buChar char="•"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0617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00" indent="-210185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600200" indent="-210185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1828800" indent="-210185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 panose="05020102010507070707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705" indent="-210185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 panose="05020102010507070707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 panose="05020102010507070707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 panose="05020102010507070707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spcBef>
                <a:spcPts val="0"/>
              </a:spcBef>
              <a:buNone/>
            </a:pPr>
            <a:r>
              <a:rPr lang="ru-RU" sz="2000" b="1" noProof="1" smtClean="0">
                <a:solidFill>
                  <a:schemeClr val="tx1"/>
                </a:solidFill>
              </a:rPr>
              <a:t>Кураторский час </a:t>
            </a:r>
            <a:endParaRPr lang="ru-RU" sz="2000" b="1" noProof="1">
              <a:solidFill>
                <a:schemeClr val="tx1"/>
              </a:solidFill>
            </a:endParaRPr>
          </a:p>
        </p:txBody>
      </p:sp>
      <p:sp>
        <p:nvSpPr>
          <p:cNvPr id="28" name="Прямоугольник 2"/>
          <p:cNvSpPr txBox="1"/>
          <p:nvPr/>
        </p:nvSpPr>
        <p:spPr>
          <a:xfrm>
            <a:off x="405728" y="5407372"/>
            <a:ext cx="7747938" cy="1336268"/>
          </a:xfrm>
          <a:prstGeom prst="rect">
            <a:avLst/>
          </a:prstGeom>
        </p:spPr>
        <p:txBody>
          <a:bodyPr vert="horz" rtlCol="0" anchor="t">
            <a:noAutofit/>
          </a:bodyPr>
          <a:lstStyle>
            <a:lvl1pPr marL="448310" indent="-384175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Arial" panose="020B0604020202020204" pitchFamily="34" charset="0"/>
              <a:buChar char="•"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0617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00" indent="-210185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600200" indent="-210185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1828800" indent="-210185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 panose="05020102010507070707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705" indent="-210185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 panose="05020102010507070707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 panose="05020102010507070707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 panose="05020102010507070707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285750" indent="-285750">
              <a:spcBef>
                <a:spcPts val="0"/>
              </a:spcBef>
              <a:spcAft>
                <a:spcPts val="1000"/>
              </a:spcAft>
            </a:pPr>
            <a:r>
              <a:rPr lang="ru-RU" sz="1400" dirty="0"/>
              <a:t>это специально организованная форма воспитательной деятельности и деятельности обучающихся, направленная на их личностное и профессиональное развитие, обеспечивающая достижение значимых </a:t>
            </a:r>
            <a:r>
              <a:rPr lang="ru-RU" sz="1400" dirty="0" smtClean="0"/>
              <a:t>личностных </a:t>
            </a:r>
            <a:r>
              <a:rPr lang="ru-RU" sz="1400" dirty="0"/>
              <a:t>результатов, которые проявляются в социально-значимой результативной деятельности</a:t>
            </a:r>
            <a:r>
              <a:rPr lang="ru-RU" sz="1600" dirty="0"/>
              <a:t>.</a:t>
            </a:r>
            <a:endParaRPr lang="ru-RU" sz="1600" noProof="1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Grp="1"/>
          </p:cNvSpPr>
          <p:nvPr>
            <p:ph type="title"/>
          </p:nvPr>
        </p:nvSpPr>
        <p:spPr>
          <a:xfrm>
            <a:off x="364844" y="-120263"/>
            <a:ext cx="4614430" cy="1448909"/>
          </a:xfrm>
        </p:spPr>
        <p:txBody>
          <a:bodyPr rtlCol="0"/>
          <a:lstStyle/>
          <a:p>
            <a:r>
              <a:rPr lang="ru-RU" sz="2000" dirty="0" smtClean="0"/>
              <a:t>Концептуальные изменения в воспитательной деятельности СПО</a:t>
            </a:r>
            <a:endParaRPr lang="ru-RU" sz="200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rtl="0"/>
            <a:r>
              <a:rPr lang="ru-RU" sz="1400" b="1" noProof="0" dirty="0" smtClean="0"/>
              <a:t>ГБПОУ ВО "ВЮТ</a:t>
            </a:r>
            <a:r>
              <a:rPr lang="ru-RU" noProof="0" dirty="0" smtClean="0"/>
              <a:t>"</a:t>
            </a:r>
            <a:endParaRPr lang="ru-RU" noProof="0" dirty="0"/>
          </a:p>
        </p:txBody>
      </p:sp>
      <p:grpSp>
        <p:nvGrpSpPr>
          <p:cNvPr id="7" name="Группа 6" descr="графический объект заголовка"/>
          <p:cNvGrpSpPr/>
          <p:nvPr/>
        </p:nvGrpSpPr>
        <p:grpSpPr>
          <a:xfrm>
            <a:off x="780336" y="5635754"/>
            <a:ext cx="7253726" cy="898333"/>
            <a:chOff x="2636518" y="3171825"/>
            <a:chExt cx="3391192" cy="514350"/>
          </a:xfrm>
        </p:grpSpPr>
        <p:pic>
          <p:nvPicPr>
            <p:cNvPr id="9" name="Графический объект 16" descr="графический объект заголовка 2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3338511" y="3171825"/>
              <a:ext cx="2689199" cy="514350"/>
            </a:xfrm>
            <a:prstGeom prst="rect">
              <a:avLst/>
            </a:prstGeom>
          </p:spPr>
        </p:pic>
        <p:pic>
          <p:nvPicPr>
            <p:cNvPr id="10" name="Графический объект 17" descr="графический объект заголовка 1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636518" y="3171825"/>
              <a:ext cx="904875" cy="514350"/>
            </a:xfrm>
            <a:prstGeom prst="rect">
              <a:avLst/>
            </a:prstGeom>
          </p:spPr>
        </p:pic>
      </p:grpSp>
      <p:sp>
        <p:nvSpPr>
          <p:cNvPr id="11" name="Прямоугольник 2"/>
          <p:cNvSpPr txBox="1"/>
          <p:nvPr/>
        </p:nvSpPr>
        <p:spPr>
          <a:xfrm>
            <a:off x="1636214" y="1393699"/>
            <a:ext cx="2071690" cy="539877"/>
          </a:xfrm>
          <a:prstGeom prst="rect">
            <a:avLst/>
          </a:prstGeom>
        </p:spPr>
        <p:txBody>
          <a:bodyPr vert="horz" rtlCol="0" anchor="t">
            <a:noAutofit/>
          </a:bodyPr>
          <a:lstStyle>
            <a:lvl1pPr marL="448310" indent="-384175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Arial" panose="020B0604020202020204" pitchFamily="34" charset="0"/>
              <a:buChar char="•"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0617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00" indent="-210185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600200" indent="-210185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1828800" indent="-210185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 panose="05020102010507070707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705" indent="-210185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 panose="05020102010507070707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 panose="05020102010507070707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 panose="05020102010507070707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spcBef>
                <a:spcPts val="0"/>
              </a:spcBef>
              <a:buNone/>
            </a:pPr>
            <a:endParaRPr lang="ru-RU" sz="1400" b="1" noProof="1">
              <a:solidFill>
                <a:schemeClr val="tx1"/>
              </a:solidFill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971600" y="1882248"/>
            <a:ext cx="417646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2"/>
          <p:cNvSpPr txBox="1"/>
          <p:nvPr/>
        </p:nvSpPr>
        <p:spPr>
          <a:xfrm>
            <a:off x="1636214" y="3861048"/>
            <a:ext cx="2071690" cy="539877"/>
          </a:xfrm>
          <a:prstGeom prst="rect">
            <a:avLst/>
          </a:prstGeom>
        </p:spPr>
        <p:txBody>
          <a:bodyPr vert="horz" rtlCol="0" anchor="t">
            <a:noAutofit/>
          </a:bodyPr>
          <a:lstStyle>
            <a:lvl1pPr marL="448310" indent="-384175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Arial" panose="020B0604020202020204" pitchFamily="34" charset="0"/>
              <a:buChar char="•"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0617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00" indent="-210185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600200" indent="-210185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1828800" indent="-210185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 panose="05020102010507070707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705" indent="-210185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 panose="05020102010507070707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 panose="05020102010507070707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 panose="05020102010507070707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spcBef>
                <a:spcPts val="0"/>
              </a:spcBef>
              <a:buNone/>
            </a:pPr>
            <a:endParaRPr lang="ru-RU" sz="1400" b="1" noProof="1">
              <a:solidFill>
                <a:schemeClr val="tx1"/>
              </a:solidFill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971600" y="4349597"/>
            <a:ext cx="417646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2"/>
          <p:cNvSpPr txBox="1"/>
          <p:nvPr/>
        </p:nvSpPr>
        <p:spPr>
          <a:xfrm>
            <a:off x="958721" y="4509120"/>
            <a:ext cx="7524648" cy="717607"/>
          </a:xfrm>
          <a:prstGeom prst="rect">
            <a:avLst/>
          </a:prstGeom>
        </p:spPr>
        <p:txBody>
          <a:bodyPr vert="horz" rtlCol="0" anchor="t">
            <a:noAutofit/>
          </a:bodyPr>
          <a:lstStyle>
            <a:lvl1pPr marL="448310" indent="-384175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Arial" panose="020B0604020202020204" pitchFamily="34" charset="0"/>
              <a:buChar char="•"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0617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00" indent="-210185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600200" indent="-210185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1828800" indent="-210185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 panose="05020102010507070707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705" indent="-210185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 panose="05020102010507070707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 panose="05020102010507070707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 panose="05020102010507070707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500" dirty="0">
                <a:solidFill>
                  <a:schemeClr val="bg1"/>
                </a:solidFill>
              </a:rPr>
              <a:t>➢ Предметные – ЗУН + ПК </a:t>
            </a:r>
            <a:endParaRPr lang="ru-RU" sz="1500" dirty="0" smtClean="0">
              <a:solidFill>
                <a:schemeClr val="bg1"/>
              </a:solidFill>
            </a:endParaRPr>
          </a:p>
          <a:p>
            <a:r>
              <a:rPr lang="ru-RU" sz="1500" dirty="0" smtClean="0">
                <a:solidFill>
                  <a:schemeClr val="bg1"/>
                </a:solidFill>
              </a:rPr>
              <a:t>➢ </a:t>
            </a:r>
            <a:r>
              <a:rPr lang="ru-RU" sz="1500" dirty="0" err="1">
                <a:solidFill>
                  <a:schemeClr val="bg1"/>
                </a:solidFill>
              </a:rPr>
              <a:t>Метапредметные</a:t>
            </a:r>
            <a:r>
              <a:rPr lang="ru-RU" sz="1500" dirty="0">
                <a:solidFill>
                  <a:schemeClr val="bg1"/>
                </a:solidFill>
              </a:rPr>
              <a:t> – ОК </a:t>
            </a:r>
            <a:endParaRPr lang="ru-RU" sz="1500" dirty="0" smtClean="0">
              <a:solidFill>
                <a:schemeClr val="bg1"/>
              </a:solidFill>
            </a:endParaRPr>
          </a:p>
          <a:p>
            <a:r>
              <a:rPr lang="ru-RU" sz="1500" dirty="0" smtClean="0">
                <a:solidFill>
                  <a:schemeClr val="bg1"/>
                </a:solidFill>
              </a:rPr>
              <a:t>➢ </a:t>
            </a:r>
            <a:r>
              <a:rPr lang="ru-RU" sz="1500" dirty="0">
                <a:solidFill>
                  <a:schemeClr val="bg1"/>
                </a:solidFill>
              </a:rPr>
              <a:t>Личностные результаты – ЛР</a:t>
            </a:r>
            <a:endParaRPr lang="ru-RU" sz="1500" noProof="1">
              <a:solidFill>
                <a:schemeClr val="bg1"/>
              </a:solidFill>
            </a:endParaRPr>
          </a:p>
        </p:txBody>
      </p:sp>
      <p:sp>
        <p:nvSpPr>
          <p:cNvPr id="20" name="Прямоугольник 2"/>
          <p:cNvSpPr txBox="1"/>
          <p:nvPr/>
        </p:nvSpPr>
        <p:spPr>
          <a:xfrm>
            <a:off x="364844" y="1991313"/>
            <a:ext cx="8455628" cy="1690248"/>
          </a:xfrm>
          <a:prstGeom prst="rect">
            <a:avLst/>
          </a:prstGeom>
        </p:spPr>
        <p:txBody>
          <a:bodyPr vert="horz" rtlCol="0" anchor="t">
            <a:noAutofit/>
          </a:bodyPr>
          <a:lstStyle>
            <a:lvl1pPr marL="448310" indent="-384175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Arial" panose="020B0604020202020204" pitchFamily="34" charset="0"/>
              <a:buChar char="•"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0617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00" indent="-210185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600200" indent="-210185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1828800" indent="-210185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 panose="05020102010507070707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705" indent="-210185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 panose="05020102010507070707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 panose="05020102010507070707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 panose="05020102010507070707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sz="1500" dirty="0"/>
              <a:t>Цель воспитания: «…формирование у обучающихся </a:t>
            </a:r>
            <a:r>
              <a:rPr lang="ru-RU" sz="1500" b="1" dirty="0"/>
              <a:t>чувства</a:t>
            </a:r>
            <a:r>
              <a:rPr lang="ru-RU" sz="1500" dirty="0"/>
              <a:t> патриотизма, гражданственности, </a:t>
            </a:r>
            <a:r>
              <a:rPr lang="ru-RU" sz="1500" b="1" dirty="0"/>
              <a:t>уважения </a:t>
            </a:r>
            <a:r>
              <a:rPr lang="ru-RU" sz="1500" dirty="0"/>
              <a:t>к памяти защитников Отечества и подвигам Героев Отечества, закону и правопорядку, человеку труда и старшему поколению, взаимного </a:t>
            </a:r>
            <a:r>
              <a:rPr lang="ru-RU" sz="1500" b="1" dirty="0"/>
              <a:t>уважения</a:t>
            </a:r>
            <a:r>
              <a:rPr lang="ru-RU" sz="1500" dirty="0"/>
              <a:t>, бережного </a:t>
            </a:r>
            <a:r>
              <a:rPr lang="ru-RU" sz="1500" b="1" dirty="0"/>
              <a:t>отношения</a:t>
            </a:r>
            <a:r>
              <a:rPr lang="ru-RU" sz="1500" dirty="0"/>
              <a:t> к культурному наследию и традициям многонационального народа Российской Федерации, природе и окружающей среде…» (ст.2, п.2. ФЗ-273)</a:t>
            </a:r>
            <a:endParaRPr lang="ru-RU" sz="1500" dirty="0"/>
          </a:p>
          <a:p>
            <a:r>
              <a:rPr lang="ru-RU" sz="1500" b="1" dirty="0" smtClean="0"/>
              <a:t>ЦЕЛЬ </a:t>
            </a:r>
            <a:r>
              <a:rPr lang="ru-RU" sz="1500" b="1" dirty="0"/>
              <a:t>воспитания – ФОРМИРОВАНИЕ ЧУВСТВ и ОТНОШЕНИЙ.</a:t>
            </a:r>
            <a:endParaRPr lang="ru-RU" sz="1500" b="1" noProof="1"/>
          </a:p>
        </p:txBody>
      </p:sp>
      <p:grpSp>
        <p:nvGrpSpPr>
          <p:cNvPr id="21" name="Группа 20" descr="графический объект заголовка"/>
          <p:cNvGrpSpPr/>
          <p:nvPr/>
        </p:nvGrpSpPr>
        <p:grpSpPr>
          <a:xfrm>
            <a:off x="216569" y="1279905"/>
            <a:ext cx="6587679" cy="670455"/>
            <a:chOff x="2851498" y="3189851"/>
            <a:chExt cx="3176211" cy="514350"/>
          </a:xfrm>
        </p:grpSpPr>
        <p:pic>
          <p:nvPicPr>
            <p:cNvPr id="22" name="Графический объект 16" descr="графический объект заголовка 2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3541392" y="3210630"/>
              <a:ext cx="2486317" cy="475545"/>
            </a:xfrm>
            <a:prstGeom prst="rect">
              <a:avLst/>
            </a:prstGeom>
          </p:spPr>
        </p:pic>
        <p:pic>
          <p:nvPicPr>
            <p:cNvPr id="23" name="Графический объект 17" descr="графический объект заголовка 1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851498" y="3189851"/>
              <a:ext cx="904875" cy="514350"/>
            </a:xfrm>
            <a:prstGeom prst="rect">
              <a:avLst/>
            </a:prstGeom>
          </p:spPr>
        </p:pic>
      </p:grpSp>
      <p:grpSp>
        <p:nvGrpSpPr>
          <p:cNvPr id="24" name="Группа 23" descr="графический объект заголовка"/>
          <p:cNvGrpSpPr/>
          <p:nvPr/>
        </p:nvGrpSpPr>
        <p:grpSpPr>
          <a:xfrm>
            <a:off x="780336" y="3813844"/>
            <a:ext cx="6383952" cy="587081"/>
            <a:chOff x="2636518" y="3171825"/>
            <a:chExt cx="3391192" cy="514350"/>
          </a:xfrm>
        </p:grpSpPr>
        <p:pic>
          <p:nvPicPr>
            <p:cNvPr id="25" name="Графический объект 16" descr="графический объект заголовка 2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3338511" y="3171825"/>
              <a:ext cx="2689199" cy="514350"/>
            </a:xfrm>
            <a:prstGeom prst="rect">
              <a:avLst/>
            </a:prstGeom>
          </p:spPr>
        </p:pic>
        <p:pic>
          <p:nvPicPr>
            <p:cNvPr id="26" name="Графический объект 17" descr="графический объект заголовка 1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636518" y="3171825"/>
              <a:ext cx="904875" cy="514350"/>
            </a:xfrm>
            <a:prstGeom prst="rect">
              <a:avLst/>
            </a:prstGeom>
          </p:spPr>
        </p:pic>
      </p:grpSp>
      <p:sp>
        <p:nvSpPr>
          <p:cNvPr id="5" name="Прямоугольник 4"/>
          <p:cNvSpPr/>
          <p:nvPr/>
        </p:nvSpPr>
        <p:spPr>
          <a:xfrm>
            <a:off x="2289305" y="1331232"/>
            <a:ext cx="3944003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Обновление целей воспитания в Российской Федерации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2395831" y="3739298"/>
            <a:ext cx="4572000" cy="646331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Обновление системы </a:t>
            </a:r>
            <a:endParaRPr lang="ru-RU" b="1" dirty="0" smtClean="0">
              <a:latin typeface="Times New Roman" panose="02020603050405020304" pitchFamily="18" charset="0"/>
              <a:ea typeface="Calibri" panose="020F0502020204030204" pitchFamily="34" charset="0"/>
              <a:cs typeface="Times New Roman" panose="02020603050405020304" pitchFamily="18" charset="0"/>
            </a:endParaRPr>
          </a:p>
          <a:p>
            <a:pPr lvl="0" algn="ctr">
              <a:spcAft>
                <a:spcPts val="0"/>
              </a:spcAft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образовательных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результа</a:t>
            </a:r>
            <a:r>
              <a:rPr lang="ru-RU" dirty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тов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2928725" y="5610757"/>
            <a:ext cx="445850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Уход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от 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«</a:t>
            </a:r>
            <a:r>
              <a:rPr lang="ru-RU" b="1" dirty="0" err="1" smtClean="0">
                <a:latin typeface="Times New Roman" panose="02020603050405020304" pitchFamily="18" charset="0"/>
                <a:ea typeface="Calibri" panose="020F0502020204030204" pitchFamily="34" charset="0"/>
              </a:rPr>
              <a:t>мероприятийности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» воспитания в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сторону воспитания личностных достижений </a:t>
            </a: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обучающихся</a:t>
            </a:r>
            <a:endParaRPr lang="ru-RU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Grp="1"/>
          </p:cNvSpPr>
          <p:nvPr>
            <p:ph type="title"/>
          </p:nvPr>
        </p:nvSpPr>
        <p:spPr>
          <a:xfrm>
            <a:off x="395536" y="63189"/>
            <a:ext cx="4902462" cy="1185241"/>
          </a:xfrm>
        </p:spPr>
        <p:txBody>
          <a:bodyPr rtlCol="0"/>
          <a:lstStyle/>
          <a:p>
            <a:r>
              <a:rPr lang="ru-RU" sz="1600" dirty="0" smtClean="0"/>
              <a:t>Личностные результаты – </a:t>
            </a:r>
            <a:r>
              <a:rPr lang="ru-RU" sz="1600" dirty="0"/>
              <a:t>индивидуальные достижения обучающегося в процессе формирования и развития личностных качеств</a:t>
            </a:r>
            <a:endParaRPr lang="ru-RU" sz="160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>
          <a:xfrm>
            <a:off x="5867400" y="135480"/>
            <a:ext cx="2212182" cy="300831"/>
          </a:xfrm>
        </p:spPr>
        <p:txBody>
          <a:bodyPr/>
          <a:lstStyle/>
          <a:p>
            <a:pPr rtl="0"/>
            <a:r>
              <a:rPr lang="ru-RU" sz="1400" b="1" noProof="0" dirty="0" smtClean="0"/>
              <a:t>ГБПОУ ВО "ВЮТ"</a:t>
            </a:r>
            <a:endParaRPr lang="ru-RU" sz="1400" b="1" noProof="0" dirty="0"/>
          </a:p>
        </p:txBody>
      </p:sp>
      <p:grpSp>
        <p:nvGrpSpPr>
          <p:cNvPr id="7" name="Группа 6" descr="графический объект заголовка"/>
          <p:cNvGrpSpPr/>
          <p:nvPr/>
        </p:nvGrpSpPr>
        <p:grpSpPr>
          <a:xfrm>
            <a:off x="716793" y="1393702"/>
            <a:ext cx="4752528" cy="437219"/>
            <a:chOff x="2636518" y="3171825"/>
            <a:chExt cx="3391192" cy="514350"/>
          </a:xfrm>
        </p:grpSpPr>
        <p:pic>
          <p:nvPicPr>
            <p:cNvPr id="9" name="Графический объект 16" descr="графический объект заголовка 2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3338511" y="3171825"/>
              <a:ext cx="2689199" cy="514350"/>
            </a:xfrm>
            <a:prstGeom prst="rect">
              <a:avLst/>
            </a:prstGeom>
          </p:spPr>
        </p:pic>
        <p:pic>
          <p:nvPicPr>
            <p:cNvPr id="10" name="Графический объект 17" descr="графический объект заголовка 1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636518" y="3171825"/>
              <a:ext cx="904875" cy="514350"/>
            </a:xfrm>
            <a:prstGeom prst="rect">
              <a:avLst/>
            </a:prstGeom>
          </p:spPr>
        </p:pic>
      </p:grpSp>
      <p:sp>
        <p:nvSpPr>
          <p:cNvPr id="11" name="Прямоугольник 2"/>
          <p:cNvSpPr txBox="1"/>
          <p:nvPr/>
        </p:nvSpPr>
        <p:spPr>
          <a:xfrm>
            <a:off x="1636214" y="1393699"/>
            <a:ext cx="2071690" cy="539877"/>
          </a:xfrm>
          <a:prstGeom prst="rect">
            <a:avLst/>
          </a:prstGeom>
        </p:spPr>
        <p:txBody>
          <a:bodyPr vert="horz" rtlCol="0" anchor="t">
            <a:noAutofit/>
          </a:bodyPr>
          <a:lstStyle>
            <a:lvl1pPr marL="448310" indent="-384175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Arial" panose="020B0604020202020204" pitchFamily="34" charset="0"/>
              <a:buChar char="•"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0617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00" indent="-210185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600200" indent="-210185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1828800" indent="-210185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 panose="05020102010507070707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705" indent="-210185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 panose="05020102010507070707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 panose="05020102010507070707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 panose="05020102010507070707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spcBef>
                <a:spcPts val="0"/>
              </a:spcBef>
              <a:buNone/>
            </a:pPr>
            <a:endParaRPr lang="ru-RU" sz="1400" b="1" noProof="1">
              <a:solidFill>
                <a:schemeClr val="tx1"/>
              </a:solidFill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971600" y="1882248"/>
            <a:ext cx="417646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14" name="Группа 13" descr="графический объект заголовка"/>
          <p:cNvGrpSpPr/>
          <p:nvPr/>
        </p:nvGrpSpPr>
        <p:grpSpPr>
          <a:xfrm>
            <a:off x="612401" y="2702496"/>
            <a:ext cx="4824536" cy="437219"/>
            <a:chOff x="2636518" y="3171825"/>
            <a:chExt cx="3391192" cy="514350"/>
          </a:xfrm>
        </p:grpSpPr>
        <p:pic>
          <p:nvPicPr>
            <p:cNvPr id="15" name="Графический объект 16" descr="графический объект заголовка 2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3338511" y="3171825"/>
              <a:ext cx="2689199" cy="514350"/>
            </a:xfrm>
            <a:prstGeom prst="rect">
              <a:avLst/>
            </a:prstGeom>
          </p:spPr>
        </p:pic>
        <p:pic>
          <p:nvPicPr>
            <p:cNvPr id="16" name="Графический объект 17" descr="графический объект заголовка 1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636518" y="3171825"/>
              <a:ext cx="904875" cy="514350"/>
            </a:xfrm>
            <a:prstGeom prst="rect">
              <a:avLst/>
            </a:prstGeom>
          </p:spPr>
        </p:pic>
      </p:grpSp>
      <p:sp>
        <p:nvSpPr>
          <p:cNvPr id="17" name="Прямоугольник 2"/>
          <p:cNvSpPr txBox="1"/>
          <p:nvPr/>
        </p:nvSpPr>
        <p:spPr>
          <a:xfrm>
            <a:off x="2143652" y="2752309"/>
            <a:ext cx="3004412" cy="337592"/>
          </a:xfrm>
          <a:prstGeom prst="rect">
            <a:avLst/>
          </a:prstGeom>
        </p:spPr>
        <p:txBody>
          <a:bodyPr vert="horz" rtlCol="0" anchor="t">
            <a:noAutofit/>
          </a:bodyPr>
          <a:lstStyle>
            <a:lvl1pPr marL="448310" indent="-384175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Arial" panose="020B0604020202020204" pitchFamily="34" charset="0"/>
              <a:buChar char="•"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0617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00" indent="-210185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600200" indent="-210185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1828800" indent="-210185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 panose="05020102010507070707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705" indent="-210185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 panose="05020102010507070707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 panose="05020102010507070707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 panose="05020102010507070707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spcBef>
                <a:spcPts val="0"/>
              </a:spcBef>
              <a:buNone/>
            </a:pPr>
            <a:r>
              <a:rPr lang="ru-RU" sz="1800" b="1" noProof="1" smtClean="0">
                <a:solidFill>
                  <a:schemeClr val="tx1"/>
                </a:solidFill>
              </a:rPr>
              <a:t>Личностные результаты</a:t>
            </a:r>
            <a:endParaRPr lang="ru-RU" sz="1800" b="1" noProof="1">
              <a:solidFill>
                <a:schemeClr val="tx1"/>
              </a:solidFill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1252518" y="3284984"/>
            <a:ext cx="417646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2"/>
          <p:cNvSpPr txBox="1"/>
          <p:nvPr/>
        </p:nvSpPr>
        <p:spPr>
          <a:xfrm>
            <a:off x="863776" y="3707212"/>
            <a:ext cx="7524648" cy="717607"/>
          </a:xfrm>
          <a:prstGeom prst="rect">
            <a:avLst/>
          </a:prstGeom>
        </p:spPr>
        <p:txBody>
          <a:bodyPr vert="horz" rtlCol="0" anchor="t">
            <a:noAutofit/>
          </a:bodyPr>
          <a:lstStyle>
            <a:lvl1pPr marL="448310" indent="-384175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Arial" panose="020B0604020202020204" pitchFamily="34" charset="0"/>
              <a:buChar char="•"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0617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00" indent="-210185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600200" indent="-210185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1828800" indent="-210185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 panose="05020102010507070707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705" indent="-210185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 panose="05020102010507070707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 panose="05020102010507070707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 panose="05020102010507070707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sz="1400" b="1" noProof="1"/>
          </a:p>
        </p:txBody>
      </p:sp>
      <p:sp>
        <p:nvSpPr>
          <p:cNvPr id="20" name="Прямоугольник 2"/>
          <p:cNvSpPr txBox="1"/>
          <p:nvPr/>
        </p:nvSpPr>
        <p:spPr>
          <a:xfrm>
            <a:off x="895442" y="1989964"/>
            <a:ext cx="7524648" cy="717607"/>
          </a:xfrm>
          <a:prstGeom prst="rect">
            <a:avLst/>
          </a:prstGeom>
        </p:spPr>
        <p:txBody>
          <a:bodyPr vert="horz" rtlCol="0" anchor="t">
            <a:noAutofit/>
          </a:bodyPr>
          <a:lstStyle>
            <a:lvl1pPr marL="448310" indent="-384175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Arial" panose="020B0604020202020204" pitchFamily="34" charset="0"/>
              <a:buChar char="•"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0617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00" indent="-210185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600200" indent="-210185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1828800" indent="-210185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 panose="05020102010507070707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705" indent="-210185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 panose="05020102010507070707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 panose="05020102010507070707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 panose="05020102010507070707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/>
              <a:t>ФОРМИРОВАНИЕ ЧУВСТВ и ОТНОШЕНИЙ.</a:t>
            </a:r>
            <a:endParaRPr lang="ru-RU" sz="1400" b="1" noProof="1"/>
          </a:p>
        </p:txBody>
      </p:sp>
      <p:sp>
        <p:nvSpPr>
          <p:cNvPr id="4" name="Прямоугольник 3"/>
          <p:cNvSpPr/>
          <p:nvPr/>
        </p:nvSpPr>
        <p:spPr>
          <a:xfrm>
            <a:off x="2371471" y="1440328"/>
            <a:ext cx="3700417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/>
              <a:t>Цель воспитания</a:t>
            </a:r>
            <a:endParaRPr lang="ru-RU" b="1" dirty="0"/>
          </a:p>
        </p:txBody>
      </p:sp>
      <p:sp>
        <p:nvSpPr>
          <p:cNvPr id="27" name="Прямоугольник 2"/>
          <p:cNvSpPr txBox="1"/>
          <p:nvPr/>
        </p:nvSpPr>
        <p:spPr>
          <a:xfrm>
            <a:off x="5533696" y="1304833"/>
            <a:ext cx="3272950" cy="1923472"/>
          </a:xfrm>
          <a:prstGeom prst="rect">
            <a:avLst/>
          </a:prstGeom>
        </p:spPr>
        <p:txBody>
          <a:bodyPr vert="horz" rtlCol="0" anchor="t">
            <a:noAutofit/>
          </a:bodyPr>
          <a:lstStyle>
            <a:lvl1pPr marL="448310" indent="-384175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Arial" panose="020B0604020202020204" pitchFamily="34" charset="0"/>
              <a:buChar char="•"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0617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00" indent="-210185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600200" indent="-210185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1828800" indent="-210185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 panose="05020102010507070707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705" indent="-210185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 panose="05020102010507070707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 panose="05020102010507070707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 panose="05020102010507070707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400" b="1" dirty="0" smtClean="0"/>
              <a:t>Цель должна быть:</a:t>
            </a:r>
            <a:endParaRPr lang="ru-RU" sz="1400" b="1" dirty="0" smtClean="0"/>
          </a:p>
          <a:p>
            <a:r>
              <a:rPr lang="ru-RU" sz="1400" dirty="0"/>
              <a:t>– конкретна;</a:t>
            </a:r>
            <a:endParaRPr lang="ru-RU" sz="1400" dirty="0"/>
          </a:p>
          <a:p>
            <a:r>
              <a:rPr lang="ru-RU" sz="1400" dirty="0"/>
              <a:t>– измеряема;</a:t>
            </a:r>
            <a:endParaRPr lang="ru-RU" sz="1400" dirty="0"/>
          </a:p>
          <a:p>
            <a:r>
              <a:rPr lang="ru-RU" sz="1400" dirty="0"/>
              <a:t>– достижима;</a:t>
            </a:r>
            <a:endParaRPr lang="ru-RU" sz="1400" dirty="0"/>
          </a:p>
          <a:p>
            <a:r>
              <a:rPr lang="ru-RU" sz="1400" dirty="0"/>
              <a:t>– реальна;</a:t>
            </a:r>
            <a:endParaRPr lang="ru-RU" sz="1400" dirty="0"/>
          </a:p>
          <a:p>
            <a:r>
              <a:rPr lang="ru-RU" sz="1400" dirty="0"/>
              <a:t>– ориентирована на результат;</a:t>
            </a:r>
            <a:endParaRPr lang="ru-RU" sz="1400" dirty="0"/>
          </a:p>
          <a:p>
            <a:r>
              <a:rPr lang="ru-RU" sz="1400" dirty="0"/>
              <a:t>– ориентирована по времени.</a:t>
            </a:r>
            <a:endParaRPr lang="ru-RU" sz="1400" dirty="0">
              <a:effectLst/>
            </a:endParaRPr>
          </a:p>
        </p:txBody>
      </p:sp>
      <p:sp>
        <p:nvSpPr>
          <p:cNvPr id="28" name="Прямоугольник 27"/>
          <p:cNvSpPr/>
          <p:nvPr/>
        </p:nvSpPr>
        <p:spPr>
          <a:xfrm>
            <a:off x="612400" y="3430254"/>
            <a:ext cx="6839919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en-US" sz="1500" dirty="0" smtClean="0">
                <a:solidFill>
                  <a:schemeClr val="bg1"/>
                </a:solidFill>
              </a:rPr>
              <a:t>1</a:t>
            </a:r>
            <a:r>
              <a:rPr lang="ru-RU" sz="1500" dirty="0" smtClean="0">
                <a:solidFill>
                  <a:schemeClr val="bg1"/>
                </a:solidFill>
              </a:rPr>
              <a:t>. </a:t>
            </a:r>
            <a:r>
              <a:rPr lang="ru-RU" sz="1500" dirty="0">
                <a:solidFill>
                  <a:schemeClr val="bg1"/>
                </a:solidFill>
              </a:rPr>
              <a:t>Чувство патриотизма – ЛР 1 </a:t>
            </a:r>
            <a:endParaRPr lang="ru-RU" sz="1500" dirty="0">
              <a:solidFill>
                <a:schemeClr val="bg1"/>
              </a:solidFill>
            </a:endParaRPr>
          </a:p>
          <a:p>
            <a:pPr algn="just"/>
            <a:r>
              <a:rPr lang="ru-RU" sz="1500" dirty="0">
                <a:solidFill>
                  <a:schemeClr val="bg1"/>
                </a:solidFill>
              </a:rPr>
              <a:t>2. Чувство гражданственности – ЛР 2 </a:t>
            </a:r>
            <a:endParaRPr lang="ru-RU" sz="1500" dirty="0">
              <a:solidFill>
                <a:schemeClr val="bg1"/>
              </a:solidFill>
            </a:endParaRPr>
          </a:p>
          <a:p>
            <a:pPr algn="just"/>
            <a:r>
              <a:rPr lang="ru-RU" sz="1500" dirty="0">
                <a:solidFill>
                  <a:schemeClr val="bg1"/>
                </a:solidFill>
              </a:rPr>
              <a:t>3. Уважение к Закону – ЛР 3 </a:t>
            </a:r>
            <a:endParaRPr lang="ru-RU" sz="1500" dirty="0">
              <a:solidFill>
                <a:schemeClr val="bg1"/>
              </a:solidFill>
            </a:endParaRPr>
          </a:p>
          <a:p>
            <a:pPr algn="just"/>
            <a:r>
              <a:rPr lang="ru-RU" sz="1500" dirty="0">
                <a:solidFill>
                  <a:schemeClr val="bg1"/>
                </a:solidFill>
              </a:rPr>
              <a:t>4. Уважение к труду и человеку труда – ЛР 4</a:t>
            </a:r>
            <a:endParaRPr lang="ru-RU" sz="1500" dirty="0">
              <a:solidFill>
                <a:schemeClr val="bg1"/>
              </a:solidFill>
            </a:endParaRPr>
          </a:p>
          <a:p>
            <a:pPr algn="just"/>
            <a:r>
              <a:rPr lang="ru-RU" sz="1500" dirty="0">
                <a:solidFill>
                  <a:schemeClr val="bg1"/>
                </a:solidFill>
              </a:rPr>
              <a:t>5. Уважение к памяти защитников Отечества – ЛР 5 </a:t>
            </a:r>
            <a:endParaRPr lang="ru-RU" sz="1500" dirty="0">
              <a:solidFill>
                <a:schemeClr val="bg1"/>
              </a:solidFill>
            </a:endParaRPr>
          </a:p>
          <a:p>
            <a:pPr algn="just"/>
            <a:r>
              <a:rPr lang="ru-RU" sz="1500" dirty="0">
                <a:solidFill>
                  <a:schemeClr val="bg1"/>
                </a:solidFill>
              </a:rPr>
              <a:t>6. Уважение к старшему поколению – ЛР 6 </a:t>
            </a:r>
            <a:endParaRPr lang="ru-RU" sz="1500" dirty="0">
              <a:solidFill>
                <a:schemeClr val="bg1"/>
              </a:solidFill>
            </a:endParaRPr>
          </a:p>
          <a:p>
            <a:pPr algn="just"/>
            <a:r>
              <a:rPr lang="ru-RU" sz="1500" dirty="0">
                <a:solidFill>
                  <a:schemeClr val="bg1"/>
                </a:solidFill>
              </a:rPr>
              <a:t>7. Чувство взаимного уважения – ЛР 7 </a:t>
            </a:r>
            <a:endParaRPr lang="ru-RU" sz="1500" dirty="0">
              <a:solidFill>
                <a:schemeClr val="bg1"/>
              </a:solidFill>
            </a:endParaRPr>
          </a:p>
          <a:p>
            <a:pPr algn="just"/>
            <a:r>
              <a:rPr lang="ru-RU" sz="1500" dirty="0">
                <a:solidFill>
                  <a:schemeClr val="bg1"/>
                </a:solidFill>
              </a:rPr>
              <a:t>8. Уважение к культуре и многонациональным традициям – ЛР 8</a:t>
            </a:r>
            <a:endParaRPr lang="ru-RU" sz="1500" dirty="0">
              <a:solidFill>
                <a:schemeClr val="bg1"/>
              </a:solidFill>
            </a:endParaRPr>
          </a:p>
          <a:p>
            <a:pPr algn="just"/>
            <a:r>
              <a:rPr lang="ru-RU" sz="1500" dirty="0">
                <a:solidFill>
                  <a:schemeClr val="bg1"/>
                </a:solidFill>
              </a:rPr>
              <a:t>9. Бережное отношение к собственному здоровью – ЛР 9 </a:t>
            </a:r>
            <a:endParaRPr lang="ru-RU" sz="1500" dirty="0">
              <a:solidFill>
                <a:schemeClr val="bg1"/>
              </a:solidFill>
            </a:endParaRPr>
          </a:p>
          <a:p>
            <a:pPr algn="just"/>
            <a:r>
              <a:rPr lang="ru-RU" sz="1500" dirty="0">
                <a:solidFill>
                  <a:schemeClr val="bg1"/>
                </a:solidFill>
              </a:rPr>
              <a:t>10.Бережное отношение к природе – ЛР 10 </a:t>
            </a:r>
            <a:endParaRPr lang="ru-RU" sz="1500" dirty="0">
              <a:solidFill>
                <a:schemeClr val="bg1"/>
              </a:solidFill>
            </a:endParaRPr>
          </a:p>
          <a:p>
            <a:pPr algn="just"/>
            <a:r>
              <a:rPr lang="ru-RU" sz="1500" dirty="0">
                <a:solidFill>
                  <a:schemeClr val="bg1"/>
                </a:solidFill>
              </a:rPr>
              <a:t>11.Эстетические чувства – ЛР 11 </a:t>
            </a:r>
            <a:endParaRPr lang="ru-RU" sz="1500" dirty="0">
              <a:solidFill>
                <a:schemeClr val="bg1"/>
              </a:solidFill>
            </a:endParaRPr>
          </a:p>
          <a:p>
            <a:pPr algn="just"/>
            <a:r>
              <a:rPr lang="ru-RU" sz="1500" dirty="0">
                <a:solidFill>
                  <a:schemeClr val="bg1"/>
                </a:solidFill>
              </a:rPr>
              <a:t>12.Уважение к ценностям семьи – ЛР 12</a:t>
            </a:r>
            <a:endParaRPr lang="ru-RU" sz="1500" dirty="0">
              <a:solidFill>
                <a:schemeClr val="bg1"/>
              </a:solidFill>
              <a:effectLst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51520" y="0"/>
            <a:ext cx="4638674" cy="675926"/>
          </a:xfrm>
        </p:spPr>
        <p:txBody>
          <a:bodyPr/>
          <a:lstStyle/>
          <a:p>
            <a:r>
              <a:rPr lang="ru-RU" sz="2400" dirty="0" smtClean="0"/>
              <a:t>Портрет выпускника СПО</a:t>
            </a:r>
            <a:endParaRPr lang="ru-RU" sz="240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rtl="0"/>
            <a:r>
              <a:rPr lang="ru-RU" sz="1400" b="1" noProof="0" dirty="0" smtClean="0"/>
              <a:t>ГБПОУ ВО "ВЮТ"</a:t>
            </a:r>
            <a:endParaRPr lang="ru-RU" sz="1400" b="1" noProof="0" dirty="0"/>
          </a:p>
        </p:txBody>
      </p:sp>
      <p:graphicFrame>
        <p:nvGraphicFramePr>
          <p:cNvPr id="8" name="Объект 7"/>
          <p:cNvGraphicFramePr>
            <a:graphicFrameLocks noGrp="1"/>
          </p:cNvGraphicFramePr>
          <p:nvPr>
            <p:ph idx="1"/>
          </p:nvPr>
        </p:nvGraphicFramePr>
        <p:xfrm>
          <a:off x="107504" y="692701"/>
          <a:ext cx="8928992" cy="620335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343484"/>
                <a:gridCol w="585508"/>
              </a:tblGrid>
              <a:tr h="417619">
                <a:tc>
                  <a:txBody>
                    <a:bodyPr/>
                    <a:lstStyle/>
                    <a:p>
                      <a:pPr indent="209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Личностные </a:t>
                      </a:r>
                      <a:r>
                        <a:rPr lang="ru-RU" sz="13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результаты</a:t>
                      </a:r>
                      <a:r>
                        <a:rPr lang="en-US" sz="1300" b="1" baseline="0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3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реализации </a:t>
                      </a:r>
                      <a:r>
                        <a:rPr lang="ru-RU" sz="13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программы воспитания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  <a:p>
                      <a:pPr indent="209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300" i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(дескрипторы)</a:t>
                      </a:r>
                      <a:endParaRPr lang="ru-RU" sz="13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indent="2095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Код </a:t>
                      </a:r>
                      <a:r>
                        <a:rPr lang="ru-RU" sz="1200" b="1" dirty="0" smtClean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ЛР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14694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Осознающий себя гражданином и защитником великой страны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ЛР 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72585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Проявляющий активную гражданскую позицию, демонстрирующий приверженность принципам честности, порядочности, открытости, экономически активный и участвующий в студенческом и территориальном самоуправлении, в том числе на условиях добровольчества, продуктивно взаимодействующий и участвующий в деятельности общественных организаций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ЛР 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744838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Соблюдающий нормы правопорядка, следующий идеалам гражданского общества, обеспечения безопасности, прав и свобод граждан России. Лояльный к установкам и проявлениям представителей субкультур, отличающий их от групп с деструктивным и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девиантным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поведением. Демонстрирующий неприятие и предупреждающий социально опасное поведение окружающих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ЛР 3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4439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Проявляющий и демонстрирующий уважение к людям труда, осознающий ценность собственного труда. Стремящийся к формированию в сетевой среде личностно и профессионального конструктивного «цифрового следа»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ЛР 4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241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Демонстрирующий приверженность к родной культуре, исторической памяти на основе любви к Родине, родному народу, малой родине, принятию традиционных ценностей многонационального народа России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ЛР 5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241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Проявляющий уважение к людям старшего поколения и готовность к участию в социальной поддержке и волонтерских движениях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ЛР 6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7241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Осознающий приоритетную ценность личности человека; уважающий собственную и чужую уникальность в различных ситуациях, во всех формах и видах деятельности.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ЛР 7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5862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Проявляющий и демонстрирующий уважение к представителям различных этнокультурных, социальных, конфессиональных и иных групп. Сопричастный к сохранению, преумножению и трансляции культурных традиций и ценностей многонационального российского государства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ЛР 8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725857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Соблюдающий и пропагандирующий правила здорового и безопасного образа жизни, спорта; предупреждающий либо преодолевающий зависимости от алкоголя, табака, </a:t>
                      </a:r>
                      <a:r>
                        <a:rPr lang="ru-RU" sz="1200" dirty="0" err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психоактивных</a:t>
                      </a: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 веществ, азартных игр и т.д. Сохраняющий психологическую устойчивость в ситуативно сложных или стремительно меняющихся ситуациях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ЛР 9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203795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Заботящийся о защите окружающей среды, собственной и чужой безопасности, в том числе цифровой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ЛР 10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367969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Проявляющий уважение к эстетическим ценностям, обладающий основами эстетической культуры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ЛР 11</a:t>
                      </a:r>
                      <a:endParaRPr lang="ru-RU" sz="110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  <a:tr h="54439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Принимающий семейные ценности, готовый к созданию семьи и воспитанию детей; демонстрирующий неприятие насилия в семье, ухода от родительской ответственности, отказа от отношений со своими детьми и их финансового содержания</a:t>
                      </a:r>
                      <a:endParaRPr lang="ru-RU" sz="12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b="1" dirty="0">
                          <a:effectLst/>
                          <a:latin typeface="Times New Roman" panose="02020603050405020304" pitchFamily="18" charset="0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ЛР 12</a:t>
                      </a:r>
                      <a:endParaRPr lang="ru-RU" sz="1100" dirty="0">
                        <a:effectLst/>
                        <a:latin typeface="Calibri" panose="020F0502020204030204" pitchFamily="34" charset="0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rtl="0"/>
            <a:r>
              <a:rPr lang="ru-RU" b="1" noProof="0" dirty="0" smtClean="0"/>
              <a:t>ГБПОУ ВО "ВЮТ"</a:t>
            </a:r>
            <a:endParaRPr lang="ru-RU" b="1" noProof="0" dirty="0"/>
          </a:p>
        </p:txBody>
      </p:sp>
      <p:sp>
        <p:nvSpPr>
          <p:cNvPr id="4" name="Объект 3"/>
          <p:cNvSpPr>
            <a:spLocks noGrp="1"/>
          </p:cNvSpPr>
          <p:nvPr>
            <p:ph idx="1"/>
          </p:nvPr>
        </p:nvSpPr>
        <p:spPr>
          <a:xfrm>
            <a:off x="467544" y="836712"/>
            <a:ext cx="8352928" cy="5832648"/>
          </a:xfrm>
        </p:spPr>
        <p:txBody>
          <a:bodyPr>
            <a:normAutofit lnSpcReduction="10000"/>
          </a:bodyPr>
          <a:lstStyle/>
          <a:p>
            <a:pPr lvl="0"/>
            <a:r>
              <a:rPr lang="ru-RU" dirty="0" smtClean="0"/>
              <a:t>1. При </a:t>
            </a:r>
            <a:r>
              <a:rPr lang="ru-RU" dirty="0"/>
              <a:t>планировании </a:t>
            </a:r>
            <a:r>
              <a:rPr lang="ru-RU" dirty="0" smtClean="0"/>
              <a:t>и проведении </a:t>
            </a:r>
            <a:r>
              <a:rPr lang="ru-RU" dirty="0" smtClean="0"/>
              <a:t>«Разговоров о важном» необходимо </a:t>
            </a:r>
            <a:r>
              <a:rPr lang="ru-RU" dirty="0"/>
              <a:t>актуализировать и обогащать предметные и </a:t>
            </a:r>
            <a:r>
              <a:rPr lang="ru-RU" dirty="0" err="1"/>
              <a:t>метапредметные</a:t>
            </a:r>
            <a:r>
              <a:rPr lang="ru-RU" dirty="0"/>
              <a:t> </a:t>
            </a:r>
            <a:r>
              <a:rPr lang="ru-RU" dirty="0" smtClean="0"/>
              <a:t>компетенции </a:t>
            </a:r>
            <a:r>
              <a:rPr lang="ru-RU" dirty="0"/>
              <a:t>как основу формирования личностных результатов.</a:t>
            </a:r>
            <a:endParaRPr lang="ru-RU" dirty="0"/>
          </a:p>
          <a:p>
            <a:pPr lvl="0"/>
            <a:r>
              <a:rPr lang="ru-RU" dirty="0" smtClean="0"/>
              <a:t>2. При </a:t>
            </a:r>
            <a:r>
              <a:rPr lang="ru-RU" dirty="0"/>
              <a:t>подготовке и проведении </a:t>
            </a:r>
            <a:r>
              <a:rPr lang="ru-RU" dirty="0" smtClean="0"/>
              <a:t>«Разговоров о важном» необходимо </a:t>
            </a:r>
            <a:r>
              <a:rPr lang="ru-RU" dirty="0"/>
              <a:t>помнить, что воспитывает деятельность, воспитывает слово через общение в процессе этой деятельности, а деятельность </a:t>
            </a:r>
            <a:r>
              <a:rPr lang="ru-RU" dirty="0" smtClean="0"/>
              <a:t>должна быть направлена </a:t>
            </a:r>
            <a:r>
              <a:rPr lang="ru-RU" dirty="0"/>
              <a:t>на достижения социально-значимых результатов. </a:t>
            </a:r>
            <a:endParaRPr lang="ru-RU" dirty="0"/>
          </a:p>
          <a:p>
            <a:pPr lvl="0"/>
            <a:r>
              <a:rPr lang="ru-RU" dirty="0" smtClean="0"/>
              <a:t>3. Воспитывает </a:t>
            </a:r>
            <a:r>
              <a:rPr lang="ru-RU" dirty="0"/>
              <a:t>успех, ощущение </a:t>
            </a:r>
            <a:r>
              <a:rPr lang="ru-RU" dirty="0" err="1"/>
              <a:t>самоценности</a:t>
            </a:r>
            <a:r>
              <a:rPr lang="ru-RU" dirty="0"/>
              <a:t>, а </a:t>
            </a:r>
            <a:r>
              <a:rPr lang="ru-RU" dirty="0" err="1"/>
              <a:t>неуспешность</a:t>
            </a:r>
            <a:r>
              <a:rPr lang="ru-RU" dirty="0"/>
              <a:t> приносит </a:t>
            </a:r>
            <a:r>
              <a:rPr lang="ru-RU" dirty="0" smtClean="0"/>
              <a:t>разочарованность </a:t>
            </a:r>
            <a:r>
              <a:rPr lang="ru-RU" dirty="0"/>
              <a:t>в себе. Задача куратора обеспечить успешность деятельности с пониманием того, что она приводит к ясному, полезному, интересному результату. Педагогическая среда – это система условий, в которой каждый может проявить себя, каждый может добиться успеха.</a:t>
            </a:r>
            <a:endParaRPr lang="ru-RU" dirty="0"/>
          </a:p>
          <a:p>
            <a:pPr lvl="0"/>
            <a:r>
              <a:rPr lang="ru-RU" dirty="0" smtClean="0"/>
              <a:t>4. Кураторский </a:t>
            </a:r>
            <a:r>
              <a:rPr lang="ru-RU" dirty="0"/>
              <a:t>час должен содержать рефлексию, направленную на осознание чего-то полезного, она формирует отношения, которые войдут в ценностную структуру личности.</a:t>
            </a:r>
            <a:endParaRPr lang="ru-RU" dirty="0"/>
          </a:p>
          <a:p>
            <a:endParaRPr lang="ru-RU" dirty="0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251520" y="0"/>
            <a:ext cx="4896544" cy="675926"/>
          </a:xfrm>
        </p:spPr>
        <p:txBody>
          <a:bodyPr/>
          <a:lstStyle/>
          <a:p>
            <a:r>
              <a:rPr lang="ru-RU" sz="2400" dirty="0" smtClean="0"/>
              <a:t>Методические рекомендации</a:t>
            </a:r>
            <a:endParaRPr lang="ru-RU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22218"/>
            <a:ext cx="5184576" cy="676656"/>
          </a:xfrm>
        </p:spPr>
        <p:txBody>
          <a:bodyPr/>
          <a:lstStyle/>
          <a:p>
            <a:r>
              <a:rPr lang="ru-RU" sz="2200" dirty="0" smtClean="0"/>
              <a:t>Оценка личностных результатов</a:t>
            </a:r>
            <a:endParaRPr lang="ru-RU" sz="2200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</p:nvPr>
        </p:nvGraphicFramePr>
        <p:xfrm>
          <a:off x="466344" y="1196752"/>
          <a:ext cx="8229600" cy="5432648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62672"/>
                <a:gridCol w="1656184"/>
                <a:gridCol w="1728192"/>
                <a:gridCol w="1882552"/>
              </a:tblGrid>
              <a:tr h="370840">
                <a:tc>
                  <a:txBody>
                    <a:bodyPr/>
                    <a:lstStyle/>
                    <a:p>
                      <a:pPr indent="0" algn="ctr"/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</a:rPr>
                        <a:t>Показатели</a:t>
                      </a:r>
                      <a:endParaRPr lang="ru-RU" sz="1800" dirty="0" smtClean="0">
                        <a:effectLst/>
                        <a:latin typeface="Times New Roman" panose="02020603050405020304" pitchFamily="18" charset="0"/>
                      </a:endParaRPr>
                    </a:p>
                    <a:p>
                      <a:pPr indent="0" algn="ctr"/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</a:rPr>
                        <a:t>/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</a:rPr>
                        <a:t>критерии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</a:rPr>
                        <a:t>ЛР не выражен, не устойчив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</a:rPr>
                        <a:t>ЛР выражен и устойчив 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</a:rPr>
                        <a:t>под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</a:rPr>
                        <a:t>воздействием внешних требований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0" algn="ctr"/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</a:rPr>
                        <a:t>ЛР выражен и устойчив, </a:t>
                      </a:r>
                      <a:r>
                        <a:rPr lang="ru-RU" sz="1800" dirty="0" smtClean="0">
                          <a:effectLst/>
                          <a:latin typeface="Times New Roman" panose="02020603050405020304" pitchFamily="18" charset="0"/>
                        </a:rPr>
                        <a:t>выражена внутренняя </a:t>
                      </a:r>
                      <a:r>
                        <a:rPr lang="ru-RU" sz="1800" dirty="0">
                          <a:effectLst/>
                          <a:latin typeface="Times New Roman" panose="02020603050405020304" pitchFamily="18" charset="0"/>
                        </a:rPr>
                        <a:t>мотивация</a:t>
                      </a:r>
                      <a:endParaRPr lang="ru-RU" sz="1800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1537320">
                <a:tc>
                  <a:txBody>
                    <a:bodyPr/>
                    <a:lstStyle/>
                    <a:p>
                      <a:pPr indent="0" algn="ctr"/>
                      <a:r>
                        <a:rPr lang="ru-RU" sz="1800" dirty="0">
                          <a:effectLst/>
                          <a:latin typeface="+mn-lt"/>
                        </a:rPr>
                        <a:t>Когнитивный </a:t>
                      </a:r>
                      <a:r>
                        <a:rPr lang="ru-RU" sz="1800" dirty="0" smtClean="0">
                          <a:effectLst/>
                          <a:latin typeface="+mn-lt"/>
                        </a:rPr>
                        <a:t>(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совокупность понятий и представлений личности о различных объектах действительности</a:t>
                      </a:r>
                      <a:r>
                        <a:rPr lang="ru-RU" sz="1800" dirty="0" smtClean="0">
                          <a:effectLst/>
                          <a:latin typeface="+mn-lt"/>
                        </a:rPr>
                        <a:t>)</a:t>
                      </a:r>
                      <a:endParaRPr lang="ru-RU" sz="1800" dirty="0">
                        <a:effectLst/>
                        <a:latin typeface="+mn-l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/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/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/>
                      <a:r>
                        <a:rPr lang="ru-RU" sz="1800" b="1"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  <a:endParaRPr lang="ru-RU" sz="18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1152128">
                <a:tc>
                  <a:txBody>
                    <a:bodyPr/>
                    <a:lstStyle/>
                    <a:p>
                      <a:pPr indent="0" algn="ctr"/>
                      <a:r>
                        <a:rPr lang="ru-RU" sz="1800" dirty="0" smtClean="0">
                          <a:effectLst/>
                          <a:latin typeface="+mn-lt"/>
                        </a:rPr>
                        <a:t>Эмоционально-оценочный (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совокупность переживаний личности)</a:t>
                      </a:r>
                      <a:r>
                        <a:rPr lang="ru-RU" sz="1800" dirty="0" smtClean="0">
                          <a:effectLst/>
                          <a:latin typeface="+mn-lt"/>
                        </a:rPr>
                        <a:t> </a:t>
                      </a:r>
                      <a:endParaRPr lang="ru-RU" sz="1800" dirty="0">
                        <a:effectLst/>
                        <a:latin typeface="+mn-l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/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/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/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indent="0" algn="ctr"/>
                      <a:r>
                        <a:rPr lang="ru-RU" sz="1800" dirty="0">
                          <a:effectLst/>
                          <a:latin typeface="+mn-lt"/>
                        </a:rPr>
                        <a:t>Поведенческий </a:t>
                      </a:r>
                      <a:r>
                        <a:rPr lang="ru-RU" sz="1800" dirty="0" smtClean="0">
                          <a:effectLst/>
                          <a:latin typeface="+mn-lt"/>
                        </a:rPr>
                        <a:t>(</a:t>
                      </a:r>
                      <a:r>
                        <a:rPr lang="ru-RU" sz="1800" kern="1200" dirty="0" smtClean="0">
                          <a:solidFill>
                            <a:schemeClr val="dk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проявление практической готовности человека к определенным действиям и поступкам</a:t>
                      </a:r>
                      <a:r>
                        <a:rPr lang="ru-RU" sz="1800" dirty="0" smtClean="0">
                          <a:effectLst/>
                          <a:latin typeface="+mn-lt"/>
                        </a:rPr>
                        <a:t>)</a:t>
                      </a:r>
                      <a:endParaRPr lang="ru-RU" sz="1800" dirty="0">
                        <a:effectLst/>
                        <a:latin typeface="+mn-lt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/>
                      <a:r>
                        <a:rPr lang="ru-RU" sz="1800" b="1">
                          <a:effectLst/>
                          <a:latin typeface="Times New Roman" panose="02020603050405020304" pitchFamily="18" charset="0"/>
                        </a:rPr>
                        <a:t>1</a:t>
                      </a:r>
                      <a:endParaRPr lang="ru-RU" sz="18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/>
                      <a:r>
                        <a:rPr lang="ru-RU" sz="1800" b="1">
                          <a:effectLst/>
                          <a:latin typeface="Times New Roman" panose="02020603050405020304" pitchFamily="18" charset="0"/>
                        </a:rPr>
                        <a:t>2</a:t>
                      </a:r>
                      <a:endParaRPr lang="ru-RU" sz="1800" b="1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/>
                      <a:r>
                        <a:rPr lang="ru-RU" sz="1800" b="1" dirty="0">
                          <a:effectLst/>
                          <a:latin typeface="Times New Roman" panose="02020603050405020304" pitchFamily="18" charset="0"/>
                        </a:rPr>
                        <a:t>3</a:t>
                      </a:r>
                      <a:endParaRPr lang="ru-RU" sz="1800" b="1" dirty="0">
                        <a:effectLst/>
                        <a:latin typeface="Calibri" panose="020F0502020204030204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rtl="0"/>
            <a:r>
              <a:rPr lang="ru-RU" sz="1400" b="1" noProof="0" dirty="0" smtClean="0"/>
              <a:t>ГБПОУ ВО "ВЮТ"</a:t>
            </a:r>
            <a:endParaRPr lang="ru-RU" sz="1400" b="1" noProof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Grp="1"/>
          </p:cNvSpPr>
          <p:nvPr>
            <p:ph type="title"/>
          </p:nvPr>
        </p:nvSpPr>
        <p:spPr>
          <a:xfrm>
            <a:off x="384303" y="192626"/>
            <a:ext cx="3899665" cy="356978"/>
          </a:xfrm>
        </p:spPr>
        <p:txBody>
          <a:bodyPr rtlCol="0"/>
          <a:lstStyle/>
          <a:p>
            <a:pPr algn="ctr"/>
            <a:r>
              <a:rPr lang="ru-RU" sz="2000" dirty="0" smtClean="0"/>
              <a:t>Выводы</a:t>
            </a:r>
            <a:endParaRPr lang="ru-RU" sz="2000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pPr rtl="0"/>
            <a:r>
              <a:rPr lang="ru-RU" sz="1400" b="1" noProof="0" dirty="0" smtClean="0"/>
              <a:t>ГБПОУ ВО "ВЮТ</a:t>
            </a:r>
            <a:r>
              <a:rPr lang="ru-RU" noProof="0" dirty="0" smtClean="0"/>
              <a:t>"</a:t>
            </a:r>
            <a:endParaRPr lang="ru-RU" noProof="0" dirty="0"/>
          </a:p>
        </p:txBody>
      </p:sp>
      <p:grpSp>
        <p:nvGrpSpPr>
          <p:cNvPr id="7" name="Группа 6" descr="графический объект заголовка"/>
          <p:cNvGrpSpPr/>
          <p:nvPr/>
        </p:nvGrpSpPr>
        <p:grpSpPr>
          <a:xfrm>
            <a:off x="868659" y="4069378"/>
            <a:ext cx="5026574" cy="518359"/>
            <a:chOff x="2636518" y="3171825"/>
            <a:chExt cx="3391192" cy="514350"/>
          </a:xfrm>
        </p:grpSpPr>
        <p:pic>
          <p:nvPicPr>
            <p:cNvPr id="9" name="Графический объект 16" descr="графический объект заголовка 2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3338511" y="3171825"/>
              <a:ext cx="2689199" cy="514350"/>
            </a:xfrm>
            <a:prstGeom prst="rect">
              <a:avLst/>
            </a:prstGeom>
          </p:spPr>
        </p:pic>
        <p:pic>
          <p:nvPicPr>
            <p:cNvPr id="10" name="Графический объект 17" descr="графический объект заголовка 1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636518" y="3171825"/>
              <a:ext cx="904875" cy="514350"/>
            </a:xfrm>
            <a:prstGeom prst="rect">
              <a:avLst/>
            </a:prstGeom>
          </p:spPr>
        </p:pic>
      </p:grpSp>
      <p:sp>
        <p:nvSpPr>
          <p:cNvPr id="11" name="Прямоугольник 2"/>
          <p:cNvSpPr txBox="1"/>
          <p:nvPr/>
        </p:nvSpPr>
        <p:spPr>
          <a:xfrm>
            <a:off x="1636214" y="1393699"/>
            <a:ext cx="2071690" cy="539877"/>
          </a:xfrm>
          <a:prstGeom prst="rect">
            <a:avLst/>
          </a:prstGeom>
        </p:spPr>
        <p:txBody>
          <a:bodyPr vert="horz" rtlCol="0" anchor="t">
            <a:noAutofit/>
          </a:bodyPr>
          <a:lstStyle>
            <a:lvl1pPr marL="448310" indent="-384175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Arial" panose="020B0604020202020204" pitchFamily="34" charset="0"/>
              <a:buChar char="•"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0617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00" indent="-210185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600200" indent="-210185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1828800" indent="-210185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 panose="05020102010507070707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705" indent="-210185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 panose="05020102010507070707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 panose="05020102010507070707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 panose="05020102010507070707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spcBef>
                <a:spcPts val="0"/>
              </a:spcBef>
              <a:buNone/>
            </a:pPr>
            <a:endParaRPr lang="ru-RU" sz="1400" b="1" noProof="1">
              <a:solidFill>
                <a:schemeClr val="tx1"/>
              </a:solidFill>
            </a:endParaRPr>
          </a:p>
        </p:txBody>
      </p:sp>
      <p:cxnSp>
        <p:nvCxnSpPr>
          <p:cNvPr id="12" name="Прямая соединительная линия 11"/>
          <p:cNvCxnSpPr/>
          <p:nvPr/>
        </p:nvCxnSpPr>
        <p:spPr>
          <a:xfrm>
            <a:off x="877446" y="1196752"/>
            <a:ext cx="417646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Прямоугольник 2"/>
          <p:cNvSpPr txBox="1"/>
          <p:nvPr/>
        </p:nvSpPr>
        <p:spPr>
          <a:xfrm>
            <a:off x="1636214" y="3861048"/>
            <a:ext cx="2071690" cy="539877"/>
          </a:xfrm>
          <a:prstGeom prst="rect">
            <a:avLst/>
          </a:prstGeom>
        </p:spPr>
        <p:txBody>
          <a:bodyPr vert="horz" rtlCol="0" anchor="t">
            <a:noAutofit/>
          </a:bodyPr>
          <a:lstStyle>
            <a:lvl1pPr marL="448310" indent="-384175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Arial" panose="020B0604020202020204" pitchFamily="34" charset="0"/>
              <a:buChar char="•"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0617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00" indent="-210185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600200" indent="-210185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1828800" indent="-210185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 panose="05020102010507070707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705" indent="-210185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 panose="05020102010507070707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 panose="05020102010507070707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 panose="05020102010507070707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rtl="0">
              <a:spcBef>
                <a:spcPts val="0"/>
              </a:spcBef>
              <a:buNone/>
            </a:pPr>
            <a:endParaRPr lang="ru-RU" sz="1400" b="1" noProof="1">
              <a:solidFill>
                <a:schemeClr val="tx1"/>
              </a:solidFill>
            </a:endParaRPr>
          </a:p>
        </p:txBody>
      </p:sp>
      <p:cxnSp>
        <p:nvCxnSpPr>
          <p:cNvPr id="18" name="Прямая соединительная линия 17"/>
          <p:cNvCxnSpPr/>
          <p:nvPr/>
        </p:nvCxnSpPr>
        <p:spPr>
          <a:xfrm>
            <a:off x="1293714" y="2924944"/>
            <a:ext cx="417646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Прямоугольник 2"/>
          <p:cNvSpPr txBox="1"/>
          <p:nvPr/>
        </p:nvSpPr>
        <p:spPr>
          <a:xfrm>
            <a:off x="214489" y="2980706"/>
            <a:ext cx="7524648" cy="717607"/>
          </a:xfrm>
          <a:prstGeom prst="rect">
            <a:avLst/>
          </a:prstGeom>
        </p:spPr>
        <p:txBody>
          <a:bodyPr vert="horz" rtlCol="0" anchor="t">
            <a:noAutofit/>
          </a:bodyPr>
          <a:lstStyle>
            <a:lvl1pPr marL="448310" indent="-384175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Arial" panose="020B0604020202020204" pitchFamily="34" charset="0"/>
              <a:buChar char="•"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0617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00" indent="-210185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600200" indent="-210185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1828800" indent="-210185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 panose="05020102010507070707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705" indent="-210185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 panose="05020102010507070707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 panose="05020102010507070707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 panose="05020102010507070707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lvl="0"/>
            <a:r>
              <a:rPr lang="ru-RU" sz="1600" dirty="0"/>
              <a:t>индивидуальные достижения обучающегося в процессе формирования и развития личностных качеств, чувств и отношений, что является предметом и целью воспитания. </a:t>
            </a:r>
            <a:r>
              <a:rPr lang="ru-RU" sz="1600" dirty="0" smtClean="0"/>
              <a:t>Личностные </a:t>
            </a:r>
            <a:r>
              <a:rPr lang="ru-RU" sz="1600" dirty="0"/>
              <a:t>результаты формируются на предметных и </a:t>
            </a:r>
            <a:r>
              <a:rPr lang="ru-RU" sz="1600" dirty="0" err="1"/>
              <a:t>метапредметных</a:t>
            </a:r>
            <a:r>
              <a:rPr lang="ru-RU" sz="1600" dirty="0"/>
              <a:t> результатах.</a:t>
            </a:r>
            <a:endParaRPr lang="ru-RU" sz="1600" dirty="0"/>
          </a:p>
        </p:txBody>
      </p:sp>
      <p:sp>
        <p:nvSpPr>
          <p:cNvPr id="20" name="Прямоугольник 2"/>
          <p:cNvSpPr txBox="1"/>
          <p:nvPr/>
        </p:nvSpPr>
        <p:spPr>
          <a:xfrm>
            <a:off x="190212" y="1274168"/>
            <a:ext cx="8436169" cy="1005639"/>
          </a:xfrm>
          <a:prstGeom prst="rect">
            <a:avLst/>
          </a:prstGeom>
        </p:spPr>
        <p:txBody>
          <a:bodyPr vert="horz" rtlCol="0" anchor="t">
            <a:noAutofit/>
          </a:bodyPr>
          <a:lstStyle>
            <a:lvl1pPr marL="448310" indent="-384175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0000"/>
              <a:buFont typeface="Arial" panose="020B0604020202020204" pitchFamily="34" charset="0"/>
              <a:buChar char="•"/>
              <a:defRPr sz="2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1pPr>
            <a:lvl2pPr marL="822960" indent="-28575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95000"/>
              <a:buFont typeface="Arial" panose="020B0604020202020204" pitchFamily="34" charset="0"/>
              <a:buChar char="•"/>
              <a:defRPr sz="24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2pPr>
            <a:lvl3pPr marL="110617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3pPr>
            <a:lvl4pPr marL="1371600" indent="-210185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4pPr>
            <a:lvl5pPr marL="1600200" indent="-210185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/>
                </a:solidFill>
                <a:latin typeface="+mn-lt"/>
                <a:ea typeface="+mn-ea"/>
                <a:cs typeface="+mn-cs"/>
              </a:defRPr>
            </a:lvl5pPr>
            <a:lvl6pPr marL="1828800" indent="-210185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 panose="05020102010507070707"/>
              <a:buChar char="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084705" indent="-210185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 panose="05020102010507070707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2860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 panose="05020102010507070707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514600" indent="-182880" algn="l" rtl="0" eaLnBrk="1" latinLnBrk="0" hangingPunct="1">
              <a:spcBef>
                <a:spcPct val="20000"/>
              </a:spcBef>
              <a:buClr>
                <a:schemeClr val="accent1">
                  <a:tint val="75000"/>
                </a:schemeClr>
              </a:buClr>
              <a:buFont typeface="Wingdings 2" panose="05020102010507070707"/>
              <a:buChar char="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ru-RU" sz="1600" dirty="0"/>
              <a:t>специально организованная форма воспитательной деятельности и деятельности обучающегося, обеспечивающая достижение значимых (фиксируемых) личностных результатов, которые проявляются в социально-значимой результативной деятельности</a:t>
            </a:r>
            <a:r>
              <a:rPr lang="ru-RU" sz="1600" dirty="0" smtClean="0"/>
              <a:t>.</a:t>
            </a:r>
            <a:endParaRPr lang="ru-RU" sz="1600" dirty="0"/>
          </a:p>
        </p:txBody>
      </p:sp>
      <p:grpSp>
        <p:nvGrpSpPr>
          <p:cNvPr id="21" name="Группа 20" descr="графический объект заголовка"/>
          <p:cNvGrpSpPr/>
          <p:nvPr/>
        </p:nvGrpSpPr>
        <p:grpSpPr>
          <a:xfrm>
            <a:off x="190212" y="648356"/>
            <a:ext cx="4824536" cy="488087"/>
            <a:chOff x="2851498" y="3189851"/>
            <a:chExt cx="3176211" cy="514350"/>
          </a:xfrm>
        </p:grpSpPr>
        <p:pic>
          <p:nvPicPr>
            <p:cNvPr id="22" name="Графический объект 16" descr="графический объект заголовка 2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3541392" y="3210630"/>
              <a:ext cx="2486317" cy="475545"/>
            </a:xfrm>
            <a:prstGeom prst="rect">
              <a:avLst/>
            </a:prstGeom>
          </p:spPr>
        </p:pic>
        <p:pic>
          <p:nvPicPr>
            <p:cNvPr id="23" name="Графический объект 17" descr="графический объект заголовка 1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851498" y="3189851"/>
              <a:ext cx="904875" cy="514350"/>
            </a:xfrm>
            <a:prstGeom prst="rect">
              <a:avLst/>
            </a:prstGeom>
          </p:spPr>
        </p:pic>
      </p:grpSp>
      <p:grpSp>
        <p:nvGrpSpPr>
          <p:cNvPr id="24" name="Группа 23" descr="графический объект заголовка"/>
          <p:cNvGrpSpPr/>
          <p:nvPr/>
        </p:nvGrpSpPr>
        <p:grpSpPr>
          <a:xfrm>
            <a:off x="633033" y="2401549"/>
            <a:ext cx="4952059" cy="447340"/>
            <a:chOff x="2636518" y="3171825"/>
            <a:chExt cx="3391192" cy="514350"/>
          </a:xfrm>
        </p:grpSpPr>
        <p:pic>
          <p:nvPicPr>
            <p:cNvPr id="25" name="Графический объект 16" descr="графический объект заголовка 2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3338511" y="3171825"/>
              <a:ext cx="2689199" cy="514350"/>
            </a:xfrm>
            <a:prstGeom prst="rect">
              <a:avLst/>
            </a:prstGeom>
          </p:spPr>
        </p:pic>
        <p:pic>
          <p:nvPicPr>
            <p:cNvPr id="26" name="Графический объект 17" descr="графический объект заголовка 1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636518" y="3171825"/>
              <a:ext cx="904875" cy="514350"/>
            </a:xfrm>
            <a:prstGeom prst="rect">
              <a:avLst/>
            </a:prstGeom>
          </p:spPr>
        </p:pic>
      </p:grpSp>
      <p:sp>
        <p:nvSpPr>
          <p:cNvPr id="5" name="Прямоугольник 4"/>
          <p:cNvSpPr/>
          <p:nvPr/>
        </p:nvSpPr>
        <p:spPr>
          <a:xfrm>
            <a:off x="1204061" y="746399"/>
            <a:ext cx="3944003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Кураторский час</a:t>
            </a:r>
            <a:endParaRPr lang="ru-RU" b="1" dirty="0"/>
          </a:p>
        </p:txBody>
      </p:sp>
      <p:sp>
        <p:nvSpPr>
          <p:cNvPr id="6" name="Прямоугольник 5"/>
          <p:cNvSpPr/>
          <p:nvPr/>
        </p:nvSpPr>
        <p:spPr>
          <a:xfrm>
            <a:off x="1159898" y="2484721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>
              <a:spcAft>
                <a:spcPts val="0"/>
              </a:spcAft>
            </a:pPr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Личностные результаты</a:t>
            </a:r>
            <a:endParaRPr lang="ru-RU" sz="1400" dirty="0"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cxnSp>
        <p:nvCxnSpPr>
          <p:cNvPr id="27" name="Прямая соединительная линия 26"/>
          <p:cNvCxnSpPr/>
          <p:nvPr/>
        </p:nvCxnSpPr>
        <p:spPr>
          <a:xfrm>
            <a:off x="1475656" y="4669996"/>
            <a:ext cx="4176464" cy="0"/>
          </a:xfrm>
          <a:prstGeom prst="line">
            <a:avLst/>
          </a:prstGeom>
          <a:ln w="190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Прямоугольник 12"/>
          <p:cNvSpPr/>
          <p:nvPr/>
        </p:nvSpPr>
        <p:spPr>
          <a:xfrm>
            <a:off x="2473380" y="4021821"/>
            <a:ext cx="44623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Планирование и оценка </a:t>
            </a:r>
            <a:endParaRPr lang="ru-RU" b="1" dirty="0" smtClean="0">
              <a:latin typeface="Times New Roman" panose="02020603050405020304" pitchFamily="18" charset="0"/>
              <a:ea typeface="Calibri" panose="020F0502020204030204" pitchFamily="34" charset="0"/>
            </a:endParaRPr>
          </a:p>
          <a:p>
            <a:r>
              <a:rPr lang="ru-RU" b="1" dirty="0" smtClean="0">
                <a:latin typeface="Times New Roman" panose="02020603050405020304" pitchFamily="18" charset="0"/>
                <a:ea typeface="Calibri" panose="020F0502020204030204" pitchFamily="34" charset="0"/>
              </a:rPr>
              <a:t>личностных </a:t>
            </a:r>
            <a:r>
              <a:rPr lang="ru-RU" b="1" dirty="0">
                <a:latin typeface="Times New Roman" panose="02020603050405020304" pitchFamily="18" charset="0"/>
                <a:ea typeface="Calibri" panose="020F0502020204030204" pitchFamily="34" charset="0"/>
              </a:rPr>
              <a:t>результатов</a:t>
            </a:r>
            <a:r>
              <a:rPr lang="ru-RU" sz="1600" dirty="0">
                <a:latin typeface="Times New Roman" panose="02020603050405020304" pitchFamily="18" charset="0"/>
                <a:ea typeface="Calibri" panose="020F0502020204030204" pitchFamily="34" charset="0"/>
              </a:rPr>
              <a:t> </a:t>
            </a:r>
            <a:endParaRPr lang="ru-RU" sz="1600" dirty="0"/>
          </a:p>
        </p:txBody>
      </p:sp>
      <p:sp>
        <p:nvSpPr>
          <p:cNvPr id="14" name="Прямоугольник 13"/>
          <p:cNvSpPr/>
          <p:nvPr/>
        </p:nvSpPr>
        <p:spPr>
          <a:xfrm>
            <a:off x="683568" y="6107679"/>
            <a:ext cx="768271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ru-RU" sz="1600" dirty="0" smtClean="0">
                <a:solidFill>
                  <a:schemeClr val="bg2"/>
                </a:solidFill>
              </a:rPr>
              <a:t>должны служить для планирования дальнейшей воспитательной деятельности, направленной на </a:t>
            </a:r>
            <a:r>
              <a:rPr lang="ru-RU" sz="1600" smtClean="0">
                <a:solidFill>
                  <a:schemeClr val="bg2"/>
                </a:solidFill>
              </a:rPr>
              <a:t>успешный результат.  </a:t>
            </a:r>
            <a:endParaRPr lang="ru-RU" sz="1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grpSp>
        <p:nvGrpSpPr>
          <p:cNvPr id="31" name="Группа 30" descr="графический объект заголовка"/>
          <p:cNvGrpSpPr/>
          <p:nvPr/>
        </p:nvGrpSpPr>
        <p:grpSpPr>
          <a:xfrm>
            <a:off x="1050600" y="5485082"/>
            <a:ext cx="5177583" cy="621918"/>
            <a:chOff x="2636518" y="3171825"/>
            <a:chExt cx="3391192" cy="514350"/>
          </a:xfrm>
        </p:grpSpPr>
        <p:pic>
          <p:nvPicPr>
            <p:cNvPr id="32" name="Графический объект 16" descr="графический объект заголовка 2"/>
            <p:cNvPicPr>
              <a:picLocks noChangeAspect="1"/>
            </p:cNvPicPr>
            <p:nvPr/>
          </p:nvPicPr>
          <p:blipFill>
            <a:blip r:embed="rId1">
              <a:extLst>
                <a:ext uri="{96DAC541-7B7A-43D3-8B79-37D633B846F1}">
                  <asvg:svgBlip xmlns:asvg="http://schemas.microsoft.com/office/drawing/2016/SVG/main" r:embed="rId2"/>
                </a:ext>
              </a:extLst>
            </a:blip>
            <a:stretch>
              <a:fillRect/>
            </a:stretch>
          </p:blipFill>
          <p:spPr>
            <a:xfrm>
              <a:off x="3246266" y="3171825"/>
              <a:ext cx="2781444" cy="514350"/>
            </a:xfrm>
            <a:prstGeom prst="rect">
              <a:avLst/>
            </a:prstGeom>
          </p:spPr>
        </p:pic>
        <p:pic>
          <p:nvPicPr>
            <p:cNvPr id="33" name="Графический объект 17" descr="графический объект заголовка 1"/>
            <p:cNvPicPr>
              <a:picLocks noChangeAspect="1"/>
            </p:cNvPicPr>
            <p:nvPr/>
          </p:nvPicPr>
          <p:blipFill>
            <a:blip r:embed="rId3">
              <a:extLst>
                <a:ext uri="{96DAC541-7B7A-43D3-8B79-37D633B846F1}">
                  <asvg:svgBlip xmlns:asvg="http://schemas.microsoft.com/office/drawing/2016/SVG/main" r:embed="rId4"/>
                </a:ext>
              </a:extLst>
            </a:blip>
            <a:stretch>
              <a:fillRect/>
            </a:stretch>
          </p:blipFill>
          <p:spPr>
            <a:xfrm>
              <a:off x="2636518" y="3171825"/>
              <a:ext cx="904875" cy="514350"/>
            </a:xfrm>
            <a:prstGeom prst="rect">
              <a:avLst/>
            </a:prstGeom>
          </p:spPr>
        </p:pic>
      </p:grpSp>
      <p:sp>
        <p:nvSpPr>
          <p:cNvPr id="34" name="Прямоугольник 33"/>
          <p:cNvSpPr/>
          <p:nvPr/>
        </p:nvSpPr>
        <p:spPr>
          <a:xfrm>
            <a:off x="683568" y="4796067"/>
            <a:ext cx="7713241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just">
              <a:spcAft>
                <a:spcPts val="0"/>
              </a:spcAft>
            </a:pPr>
            <a:r>
              <a:rPr lang="ru-RU" sz="1600" dirty="0" smtClean="0">
                <a:solidFill>
                  <a:schemeClr val="bg2"/>
                </a:solidFill>
              </a:rPr>
              <a:t>обязательный этап организации, </a:t>
            </a:r>
            <a:r>
              <a:rPr lang="ru-RU" sz="1600" dirty="0">
                <a:solidFill>
                  <a:schemeClr val="bg2"/>
                </a:solidFill>
              </a:rPr>
              <a:t>проведения </a:t>
            </a:r>
            <a:r>
              <a:rPr lang="ru-RU" sz="1600" dirty="0" smtClean="0">
                <a:solidFill>
                  <a:schemeClr val="bg2"/>
                </a:solidFill>
              </a:rPr>
              <a:t>и оценки кураторского </a:t>
            </a:r>
            <a:r>
              <a:rPr lang="ru-RU" sz="1600" dirty="0">
                <a:solidFill>
                  <a:schemeClr val="bg2"/>
                </a:solidFill>
              </a:rPr>
              <a:t>часа, </a:t>
            </a:r>
            <a:r>
              <a:rPr lang="ru-RU" sz="1600" dirty="0" smtClean="0">
                <a:solidFill>
                  <a:schemeClr val="bg2"/>
                </a:solidFill>
              </a:rPr>
              <a:t>исходит </a:t>
            </a:r>
            <a:r>
              <a:rPr lang="ru-RU" sz="1600" dirty="0">
                <a:solidFill>
                  <a:schemeClr val="bg2"/>
                </a:solidFill>
              </a:rPr>
              <a:t>из </a:t>
            </a:r>
            <a:r>
              <a:rPr lang="ru-RU" sz="1600" dirty="0" smtClean="0">
                <a:solidFill>
                  <a:schemeClr val="bg2"/>
                </a:solidFill>
              </a:rPr>
              <a:t>цели и задач мероприятия.</a:t>
            </a:r>
            <a:endParaRPr lang="ru-RU" sz="1400" dirty="0">
              <a:solidFill>
                <a:schemeClr val="bg1"/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5" name="Прямоугольник 34"/>
          <p:cNvSpPr/>
          <p:nvPr/>
        </p:nvSpPr>
        <p:spPr>
          <a:xfrm>
            <a:off x="2228842" y="5460669"/>
            <a:ext cx="446237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 smtClean="0">
                <a:latin typeface="Times New Roman" panose="02020603050405020304" pitchFamily="18" charset="0"/>
              </a:rPr>
              <a:t>Результаты оценки личностных</a:t>
            </a:r>
            <a:endParaRPr lang="ru-RU" b="1" dirty="0" smtClean="0">
              <a:latin typeface="Times New Roman" panose="02020603050405020304" pitchFamily="18" charset="0"/>
            </a:endParaRPr>
          </a:p>
          <a:p>
            <a:pPr algn="ctr"/>
            <a:r>
              <a:rPr lang="ru-RU" b="1" dirty="0" smtClean="0">
                <a:latin typeface="Times New Roman" panose="02020603050405020304" pitchFamily="18" charset="0"/>
              </a:rPr>
              <a:t>результатов</a:t>
            </a:r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>
            <a:spLocks noGrp="1"/>
          </p:cNvSpPr>
          <p:nvPr>
            <p:ph type="ctrTitle"/>
          </p:nvPr>
        </p:nvSpPr>
        <p:spPr>
          <a:xfrm>
            <a:off x="2339752" y="908720"/>
            <a:ext cx="6495799" cy="1296144"/>
          </a:xfrm>
        </p:spPr>
        <p:txBody>
          <a:bodyPr rtlCol="0"/>
          <a:lstStyle/>
          <a:p>
            <a:pPr rtl="0"/>
            <a:r>
              <a:rPr lang="ru-RU" sz="2000" dirty="0" smtClean="0"/>
              <a:t>Региональный центр</a:t>
            </a:r>
            <a:br>
              <a:rPr lang="ru-RU" sz="2000" dirty="0" smtClean="0"/>
            </a:br>
            <a:r>
              <a:rPr lang="ru-RU" sz="2000" dirty="0" smtClean="0"/>
              <a:t>развития института кураторства в системе СПО Воронежской области</a:t>
            </a:r>
            <a:endParaRPr lang="ru-RU" sz="2000" dirty="0"/>
          </a:p>
        </p:txBody>
      </p:sp>
      <p:sp>
        <p:nvSpPr>
          <p:cNvPr id="3" name="Прямоугольник 2"/>
          <p:cNvSpPr>
            <a:spLocks noGrp="1"/>
          </p:cNvSpPr>
          <p:nvPr>
            <p:ph type="subTitle" idx="1"/>
          </p:nvPr>
        </p:nvSpPr>
        <p:spPr>
          <a:xfrm>
            <a:off x="179512" y="260648"/>
            <a:ext cx="8964488" cy="648072"/>
          </a:xfrm>
        </p:spPr>
        <p:txBody>
          <a:bodyPr rtlCol="0">
            <a:noAutofit/>
          </a:bodyPr>
          <a:lstStyle/>
          <a:p>
            <a:pPr algn="ctr" rtl="0"/>
            <a:r>
              <a:rPr lang="ru-RU" sz="1700" b="1" dirty="0" smtClean="0">
                <a:solidFill>
                  <a:schemeClr val="bg1"/>
                </a:solidFill>
              </a:rPr>
              <a:t>Департамент образования науки и молодежной политики Воронежской области</a:t>
            </a:r>
            <a:endParaRPr lang="ru-RU" sz="1700" b="1" dirty="0">
              <a:solidFill>
                <a:schemeClr val="bg1"/>
              </a:solidFill>
            </a:endParaRPr>
          </a:p>
          <a:p>
            <a:pPr algn="ctr" rtl="0"/>
            <a:r>
              <a:rPr lang="ru-RU" sz="1700" b="1" dirty="0" smtClean="0">
                <a:solidFill>
                  <a:schemeClr val="bg1"/>
                </a:solidFill>
              </a:rPr>
              <a:t>ГБПОУ ВО «Воронежский юридический техникум»</a:t>
            </a:r>
            <a:endParaRPr lang="ru-RU" sz="1700" b="1" dirty="0" smtClean="0">
              <a:solidFill>
                <a:schemeClr val="bg1"/>
              </a:solidFill>
            </a:endParaRP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1124744"/>
            <a:ext cx="1273087" cy="1547525"/>
          </a:xfrm>
          <a:prstGeom prst="rect">
            <a:avLst/>
          </a:prstGeom>
        </p:spPr>
      </p:pic>
      <p:sp>
        <p:nvSpPr>
          <p:cNvPr id="6" name="Прямоугольник 1"/>
          <p:cNvSpPr txBox="1"/>
          <p:nvPr/>
        </p:nvSpPr>
        <p:spPr>
          <a:xfrm>
            <a:off x="1475656" y="4077072"/>
            <a:ext cx="6219295" cy="1296144"/>
          </a:xfrm>
          <a:prstGeom prst="rect">
            <a:avLst/>
          </a:prstGeom>
        </p:spPr>
        <p:txBody>
          <a:bodyPr vert="horz" lIns="0" rIns="0" rtlCol="0" anchor="b">
            <a:noAutofit/>
          </a:bodyPr>
          <a:lstStyle>
            <a:lvl1pPr marL="182880" algn="r" rtl="0" eaLnBrk="1" latinLnBrk="0" hangingPunct="1">
              <a:spcBef>
                <a:spcPct val="0"/>
              </a:spcBef>
              <a:buNone/>
              <a:defRPr sz="4500" b="1" kern="1200">
                <a:ln w="6350">
                  <a:noFill/>
                </a:ln>
                <a:solidFill>
                  <a:schemeClr val="bg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pPr algn="ctr"/>
            <a:endParaRPr lang="ru-RU" sz="2800" dirty="0" smtClean="0"/>
          </a:p>
          <a:p>
            <a:pPr algn="ctr"/>
            <a:r>
              <a:rPr lang="ru-RU" sz="2800" dirty="0" smtClean="0"/>
              <a:t>СПАСИБО ЗА ВНИМАНИЕ!</a:t>
            </a:r>
            <a:endParaRPr lang="ru-RU" sz="2800" dirty="0" smtClean="0"/>
          </a:p>
          <a:p>
            <a:endParaRPr lang="ru-RU" sz="2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0.jpeg"/></Relationships>
</file>

<file path=ppt/theme/theme1.xml><?xml version="1.0" encoding="utf-8"?>
<a:theme xmlns:a="http://schemas.openxmlformats.org/drawingml/2006/main" name="Яркая">
  <a:themeElements>
    <a:clrScheme name="Custom 48">
      <a:dk1>
        <a:sysClr val="windowText" lastClr="000000"/>
      </a:dk1>
      <a:lt1>
        <a:sysClr val="window" lastClr="FFFFFF"/>
      </a:lt1>
      <a:dk2>
        <a:srgbClr val="262626"/>
      </a:dk2>
      <a:lt2>
        <a:srgbClr val="F2F2F2"/>
      </a:lt2>
      <a:accent1>
        <a:srgbClr val="C94C25"/>
      </a:accent1>
      <a:accent2>
        <a:srgbClr val="EA8640"/>
      </a:accent2>
      <a:accent3>
        <a:srgbClr val="99D9E7"/>
      </a:accent3>
      <a:accent4>
        <a:srgbClr val="FAB17B"/>
      </a:accent4>
      <a:accent5>
        <a:srgbClr val="21B8B3"/>
      </a:accent5>
      <a:accent6>
        <a:srgbClr val="F3786E"/>
      </a:accent6>
      <a:hlink>
        <a:srgbClr val="646567"/>
      </a:hlink>
      <a:folHlink>
        <a:srgbClr val="646567"/>
      </a:folHlink>
    </a:clrScheme>
    <a:fontScheme name="Custom 27">
      <a:majorFont>
        <a:latin typeface="Segoe UI"/>
        <a:ea typeface=""/>
        <a:cs typeface=""/>
      </a:majorFont>
      <a:minorFont>
        <a:latin typeface="Arial"/>
        <a:ea typeface=""/>
        <a:cs typeface="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110000" t="250000" r="110000" b="40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110000" t="250000" r="110000" b="40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0000"/>
                <a:satMod val="130000"/>
              </a:schemeClr>
              <a:schemeClr val="phClr">
                <a:tint val="70000"/>
                <a:satMod val="130000"/>
              </a:schemeClr>
            </a:duotone>
          </a:blip>
          <a:tile tx="0" ty="0" sx="90000" sy="90000" flip="none" algn="t"/>
        </a:blip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0000"/>
                <a:satMod val="155000"/>
              </a:schemeClr>
            </a:gs>
            <a:gs pos="65000">
              <a:schemeClr val="phClr">
                <a:shade val="85000"/>
                <a:satMod val="155000"/>
              </a:schemeClr>
            </a:gs>
            <a:gs pos="100000">
              <a:schemeClr val="phClr">
                <a:shade val="95000"/>
                <a:satMod val="155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  <a:ln w="34925" cap="rnd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algn="tl" rotWithShape="0">
              <a:srgbClr val="000000">
                <a:alpha val="64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</a:effectStyle>
        <a:effectStyle>
          <a:effectLst>
            <a:outerShdw blurRad="39000" dist="25400" dir="5400000">
              <a:srgbClr val="000000">
                <a:alpha val="35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0"/>
            </a:lightRig>
          </a:scene3d>
          <a:sp3d prstMaterial="matte">
            <a:bevelT h="22225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0000"/>
                <a:satMod val="155000"/>
              </a:schemeClr>
            </a:gs>
            <a:gs pos="35000">
              <a:schemeClr val="phClr">
                <a:shade val="75000"/>
                <a:satMod val="155000"/>
              </a:schemeClr>
            </a:gs>
            <a:gs pos="100000">
              <a:schemeClr val="phClr">
                <a:tint val="80000"/>
                <a:satMod val="255000"/>
              </a:schemeClr>
            </a:gs>
          </a:gsLst>
          <a:lin ang="16200000" scaled="0"/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100000" t="100000" r="100000" b="10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7913</Words>
  <Application>WPS Presentation</Application>
  <PresentationFormat>Экран (4:3)</PresentationFormat>
  <Paragraphs>213</Paragraphs>
  <Slides>9</Slides>
  <Notes>6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9</vt:i4>
      </vt:variant>
    </vt:vector>
  </HeadingPairs>
  <TitlesOfParts>
    <vt:vector size="19" baseType="lpstr">
      <vt:lpstr>Arial</vt:lpstr>
      <vt:lpstr>SimSun</vt:lpstr>
      <vt:lpstr>Wingdings</vt:lpstr>
      <vt:lpstr>Wingdings 2</vt:lpstr>
      <vt:lpstr>Times New Roman</vt:lpstr>
      <vt:lpstr>Calibri</vt:lpstr>
      <vt:lpstr>Segoe UI</vt:lpstr>
      <vt:lpstr>Microsoft YaHei</vt:lpstr>
      <vt:lpstr>Arial Unicode MS</vt:lpstr>
      <vt:lpstr>Яркая</vt:lpstr>
      <vt:lpstr>Региональный центр развития института кураторства в системе СПО Воронежской области</vt:lpstr>
      <vt:lpstr>PowerPoint 演示文稿</vt:lpstr>
      <vt:lpstr>Концептуальные изменения в воспитательной деятельности СПО</vt:lpstr>
      <vt:lpstr>Личностные результаты – индивидуальные достижения обучающегося в процессе формирования и развития личностных качеств</vt:lpstr>
      <vt:lpstr>Портрет выпускника СПО</vt:lpstr>
      <vt:lpstr>Методические рекомендации</vt:lpstr>
      <vt:lpstr>Оценка личностных результатов</vt:lpstr>
      <vt:lpstr>Выводы</vt:lpstr>
      <vt:lpstr>Региональный центр развития института кураторства в системе СПО Воронежской области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Отчет о ходе выполнения или статусе</dc:title>
  <dc:creator>User</dc:creator>
  <cp:lastModifiedBy>User</cp:lastModifiedBy>
  <cp:revision>97</cp:revision>
  <cp:lastPrinted>2022-03-15T12:27:00Z</cp:lastPrinted>
  <dcterms:created xsi:type="dcterms:W3CDTF">2021-11-30T05:36:00Z</dcterms:created>
  <dcterms:modified xsi:type="dcterms:W3CDTF">2022-12-21T12:02:26Z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543A08A8B3DE41448DC9CA0D1FD1F3E0</vt:lpwstr>
  </property>
  <property fmtid="{D5CDD505-2E9C-101B-9397-08002B2CF9AE}" pid="3" name="KSOProductBuildVer">
    <vt:lpwstr>1049-11.2.0.11254</vt:lpwstr>
  </property>
</Properties>
</file>